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3" r:id="rId8"/>
    <p:sldId id="262"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6" d="100"/>
          <a:sy n="136" d="100"/>
        </p:scale>
        <p:origin x="-166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solidFill>
                  <a:srgbClr val="800000"/>
                </a:solidFill>
              </a:defRPr>
            </a:pPr>
            <a:r>
              <a:rPr lang="en-US" dirty="0" smtClean="0">
                <a:solidFill>
                  <a:srgbClr val="800000"/>
                </a:solidFill>
              </a:rPr>
              <a:t>A CLOSING BUT PERSISTENT GAP</a:t>
            </a:r>
            <a:endParaRPr lang="en-US" dirty="0">
              <a:solidFill>
                <a:srgbClr val="800000"/>
              </a:solidFill>
            </a:endParaRPr>
          </a:p>
        </c:rich>
      </c:tx>
      <c:layout/>
      <c:overlay val="0"/>
    </c:title>
    <c:autoTitleDeleted val="0"/>
    <c:plotArea>
      <c:layout/>
      <c:lineChart>
        <c:grouping val="standard"/>
        <c:varyColors val="0"/>
        <c:ser>
          <c:idx val="0"/>
          <c:order val="0"/>
          <c:tx>
            <c:strRef>
              <c:f>Sheet1!$A$2</c:f>
              <c:strCache>
                <c:ptCount val="1"/>
                <c:pt idx="0">
                  <c:v>SYRIZA</c:v>
                </c:pt>
              </c:strCache>
            </c:strRef>
          </c:tx>
          <c:spPr>
            <a:ln>
              <a:solidFill>
                <a:srgbClr val="FF6600"/>
              </a:solidFill>
            </a:ln>
          </c:spPr>
          <c:marker>
            <c:spPr>
              <a:solidFill>
                <a:schemeClr val="accent2"/>
              </a:solidFill>
              <a:ln>
                <a:solidFill>
                  <a:srgbClr val="FF6600"/>
                </a:solidFill>
              </a:ln>
            </c:spPr>
          </c:marker>
          <c:dLbls>
            <c:dLblPos val="t"/>
            <c:showLegendKey val="0"/>
            <c:showVal val="1"/>
            <c:showCatName val="0"/>
            <c:showSerName val="0"/>
            <c:showPercent val="0"/>
            <c:showBubbleSize val="0"/>
            <c:showLeaderLines val="0"/>
          </c:dLbls>
          <c:cat>
            <c:strRef>
              <c:f>Sheet1!$B$1:$G$1</c:f>
              <c:strCache>
                <c:ptCount val="6"/>
                <c:pt idx="0">
                  <c:v>EUROPEAN ELECTIONS</c:v>
                </c:pt>
                <c:pt idx="1">
                  <c:v>11/15 SEP</c:v>
                </c:pt>
                <c:pt idx="2">
                  <c:v>13/15 OCT</c:v>
                </c:pt>
                <c:pt idx="3">
                  <c:v>21/24 NOV</c:v>
                </c:pt>
                <c:pt idx="4">
                  <c:v>15/17 DEC</c:v>
                </c:pt>
                <c:pt idx="5">
                  <c:v>28/30 DEC</c:v>
                </c:pt>
              </c:strCache>
            </c:strRef>
          </c:cat>
          <c:val>
            <c:numRef>
              <c:f>Sheet1!$B$2:$G$2</c:f>
              <c:numCache>
                <c:formatCode>0.0%</c:formatCode>
                <c:ptCount val="6"/>
                <c:pt idx="0">
                  <c:v>0.2657</c:v>
                </c:pt>
                <c:pt idx="1">
                  <c:v>0.24</c:v>
                </c:pt>
                <c:pt idx="2">
                  <c:v>0.275</c:v>
                </c:pt>
                <c:pt idx="3">
                  <c:v>0.275</c:v>
                </c:pt>
                <c:pt idx="4">
                  <c:v>0.31</c:v>
                </c:pt>
                <c:pt idx="5">
                  <c:v>0.295</c:v>
                </c:pt>
              </c:numCache>
            </c:numRef>
          </c:val>
          <c:smooth val="0"/>
        </c:ser>
        <c:ser>
          <c:idx val="1"/>
          <c:order val="1"/>
          <c:tx>
            <c:strRef>
              <c:f>Sheet1!$A$3</c:f>
              <c:strCache>
                <c:ptCount val="1"/>
                <c:pt idx="0">
                  <c:v>NEW DEMOCRACY</c:v>
                </c:pt>
              </c:strCache>
            </c:strRef>
          </c:tx>
          <c:marker>
            <c:spPr>
              <a:solidFill>
                <a:srgbClr val="0000FF"/>
              </a:solidFill>
            </c:spPr>
          </c:marker>
          <c:dPt>
            <c:idx val="1"/>
            <c:bubble3D val="0"/>
            <c:spPr>
              <a:ln>
                <a:solidFill>
                  <a:srgbClr val="0000FF"/>
                </a:solidFill>
              </a:ln>
            </c:spPr>
          </c:dPt>
          <c:dPt>
            <c:idx val="2"/>
            <c:bubble3D val="0"/>
            <c:spPr>
              <a:ln>
                <a:solidFill>
                  <a:srgbClr val="0000FF"/>
                </a:solidFill>
              </a:ln>
            </c:spPr>
          </c:dPt>
          <c:dPt>
            <c:idx val="3"/>
            <c:bubble3D val="0"/>
            <c:spPr>
              <a:ln>
                <a:solidFill>
                  <a:srgbClr val="0000FF"/>
                </a:solidFill>
              </a:ln>
            </c:spPr>
          </c:dPt>
          <c:dPt>
            <c:idx val="4"/>
            <c:bubble3D val="0"/>
            <c:spPr>
              <a:ln>
                <a:solidFill>
                  <a:srgbClr val="0000FF"/>
                </a:solidFill>
              </a:ln>
            </c:spPr>
          </c:dPt>
          <c:dPt>
            <c:idx val="5"/>
            <c:bubble3D val="0"/>
            <c:spPr>
              <a:ln>
                <a:solidFill>
                  <a:srgbClr val="0000FF"/>
                </a:solidFill>
              </a:ln>
            </c:spPr>
          </c:dPt>
          <c:dLbls>
            <c:dLblPos val="b"/>
            <c:showLegendKey val="0"/>
            <c:showVal val="1"/>
            <c:showCatName val="0"/>
            <c:showSerName val="0"/>
            <c:showPercent val="0"/>
            <c:showBubbleSize val="0"/>
            <c:showLeaderLines val="0"/>
          </c:dLbls>
          <c:cat>
            <c:strRef>
              <c:f>Sheet1!$B$1:$G$1</c:f>
              <c:strCache>
                <c:ptCount val="6"/>
                <c:pt idx="0">
                  <c:v>EUROPEAN ELECTIONS</c:v>
                </c:pt>
                <c:pt idx="1">
                  <c:v>11/15 SEP</c:v>
                </c:pt>
                <c:pt idx="2">
                  <c:v>13/15 OCT</c:v>
                </c:pt>
                <c:pt idx="3">
                  <c:v>21/24 NOV</c:v>
                </c:pt>
                <c:pt idx="4">
                  <c:v>15/17 DEC</c:v>
                </c:pt>
                <c:pt idx="5">
                  <c:v>28/30 DEC</c:v>
                </c:pt>
              </c:strCache>
            </c:strRef>
          </c:cat>
          <c:val>
            <c:numRef>
              <c:f>Sheet1!$B$3:$G$3</c:f>
              <c:numCache>
                <c:formatCode>0.0%</c:formatCode>
                <c:ptCount val="6"/>
                <c:pt idx="0">
                  <c:v>0.2272</c:v>
                </c:pt>
                <c:pt idx="1">
                  <c:v>0.18</c:v>
                </c:pt>
                <c:pt idx="2">
                  <c:v>0.2</c:v>
                </c:pt>
                <c:pt idx="3">
                  <c:v>0.2</c:v>
                </c:pt>
                <c:pt idx="4">
                  <c:v>0.245</c:v>
                </c:pt>
                <c:pt idx="5">
                  <c:v>0.25</c:v>
                </c:pt>
              </c:numCache>
            </c:numRef>
          </c:val>
          <c:smooth val="0"/>
        </c:ser>
        <c:dLbls>
          <c:showLegendKey val="0"/>
          <c:showVal val="1"/>
          <c:showCatName val="0"/>
          <c:showSerName val="0"/>
          <c:showPercent val="0"/>
          <c:showBubbleSize val="0"/>
        </c:dLbls>
        <c:marker val="1"/>
        <c:smooth val="0"/>
        <c:axId val="-2127898392"/>
        <c:axId val="-2127660536"/>
      </c:lineChart>
      <c:catAx>
        <c:axId val="-2127898392"/>
        <c:scaling>
          <c:orientation val="minMax"/>
        </c:scaling>
        <c:delete val="0"/>
        <c:axPos val="b"/>
        <c:majorTickMark val="none"/>
        <c:minorTickMark val="none"/>
        <c:tickLblPos val="nextTo"/>
        <c:crossAx val="-2127660536"/>
        <c:crosses val="autoZero"/>
        <c:auto val="1"/>
        <c:lblAlgn val="ctr"/>
        <c:lblOffset val="100"/>
        <c:noMultiLvlLbl val="0"/>
      </c:catAx>
      <c:valAx>
        <c:axId val="-2127660536"/>
        <c:scaling>
          <c:orientation val="minMax"/>
        </c:scaling>
        <c:delete val="1"/>
        <c:axPos val="l"/>
        <c:numFmt formatCode="0.0%" sourceLinked="1"/>
        <c:majorTickMark val="out"/>
        <c:minorTickMark val="none"/>
        <c:tickLblPos val="nextTo"/>
        <c:crossAx val="-2127898392"/>
        <c:crosses val="autoZero"/>
        <c:crossBetween val="between"/>
      </c:valAx>
    </c:plotArea>
    <c:legend>
      <c:legendPos val="t"/>
      <c:layout/>
      <c:overlay val="0"/>
    </c:legend>
    <c:plotVisOnly val="1"/>
    <c:dispBlanksAs val="gap"/>
    <c:showDLblsOverMax val="0"/>
  </c:chart>
  <c:txPr>
    <a:bodyPr/>
    <a:lstStyle/>
    <a:p>
      <a:pPr>
        <a:defRPr sz="1000"/>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99A74B-1206-1F4A-AE07-48A283CBA31A}" type="doc">
      <dgm:prSet loTypeId="urn:microsoft.com/office/officeart/2005/8/layout/hProcess9" loCatId="" qsTypeId="urn:microsoft.com/office/officeart/2005/8/quickstyle/simple4" qsCatId="simple" csTypeId="urn:microsoft.com/office/officeart/2005/8/colors/colorful4" csCatId="colorful" phldr="1"/>
      <dgm:spPr/>
    </dgm:pt>
    <dgm:pt modelId="{DB5D1C55-B6A9-1144-ACDE-CE4459859E68}">
      <dgm:prSet phldrT="[Text]"/>
      <dgm:spPr/>
      <dgm:t>
        <a:bodyPr/>
        <a:lstStyle/>
        <a:p>
          <a:r>
            <a:rPr lang="en-US" b="1" dirty="0" smtClean="0"/>
            <a:t>NATIONAL ELECTIONS 25/01/15</a:t>
          </a:r>
          <a:endParaRPr lang="en-US" b="1" dirty="0"/>
        </a:p>
      </dgm:t>
    </dgm:pt>
    <dgm:pt modelId="{1F25AA59-8464-E043-9FDA-1E54901DD42D}" type="parTrans" cxnId="{437EF68B-E200-4E40-9E02-CF2B0C6A0C5E}">
      <dgm:prSet/>
      <dgm:spPr/>
      <dgm:t>
        <a:bodyPr/>
        <a:lstStyle/>
        <a:p>
          <a:endParaRPr lang="en-US" b="1"/>
        </a:p>
      </dgm:t>
    </dgm:pt>
    <dgm:pt modelId="{F2E1AE43-47D1-3345-A61D-BDC7240A4C9C}" type="sibTrans" cxnId="{437EF68B-E200-4E40-9E02-CF2B0C6A0C5E}">
      <dgm:prSet/>
      <dgm:spPr/>
      <dgm:t>
        <a:bodyPr/>
        <a:lstStyle/>
        <a:p>
          <a:endParaRPr lang="en-US" b="1"/>
        </a:p>
      </dgm:t>
    </dgm:pt>
    <dgm:pt modelId="{EF403BAC-00BD-6445-AA73-8BFD040D96B1}">
      <dgm:prSet phldrT="[Text]"/>
      <dgm:spPr/>
      <dgm:t>
        <a:bodyPr/>
        <a:lstStyle/>
        <a:p>
          <a:r>
            <a:rPr lang="en-US" b="1" dirty="0" smtClean="0"/>
            <a:t>MANDATE TO FORM GOVERNMENT TO THIRD PARTY 1/02/15</a:t>
          </a:r>
          <a:endParaRPr lang="en-US" b="1" dirty="0"/>
        </a:p>
      </dgm:t>
    </dgm:pt>
    <dgm:pt modelId="{AF1359F4-44BC-6643-B19F-2F92FF9C7D47}" type="parTrans" cxnId="{E23625D1-6D37-834B-8903-B90E849C18AA}">
      <dgm:prSet/>
      <dgm:spPr/>
      <dgm:t>
        <a:bodyPr/>
        <a:lstStyle/>
        <a:p>
          <a:endParaRPr lang="en-US" b="1"/>
        </a:p>
      </dgm:t>
    </dgm:pt>
    <dgm:pt modelId="{4AD4DEFC-232B-C046-A0AD-90D897972218}" type="sibTrans" cxnId="{E23625D1-6D37-834B-8903-B90E849C18AA}">
      <dgm:prSet/>
      <dgm:spPr/>
      <dgm:t>
        <a:bodyPr/>
        <a:lstStyle/>
        <a:p>
          <a:endParaRPr lang="en-US" b="1"/>
        </a:p>
      </dgm:t>
    </dgm:pt>
    <dgm:pt modelId="{C4F93FD0-E847-9149-9EF2-D5EA49EB559D}">
      <dgm:prSet phldrT="[Text]"/>
      <dgm:spPr/>
      <dgm:t>
        <a:bodyPr/>
        <a:lstStyle/>
        <a:p>
          <a:r>
            <a:rPr lang="en-US" b="1" dirty="0" smtClean="0"/>
            <a:t>FIRST ROUND TO ELECT PRESIDENT 6/02/15</a:t>
          </a:r>
        </a:p>
        <a:p>
          <a:endParaRPr lang="en-US" b="1" dirty="0"/>
        </a:p>
      </dgm:t>
    </dgm:pt>
    <dgm:pt modelId="{79CB6100-F397-FB4F-8DA8-1477A108A80B}" type="parTrans" cxnId="{10FFB63D-4E8B-CD46-B326-0F5BB80C2C91}">
      <dgm:prSet/>
      <dgm:spPr/>
      <dgm:t>
        <a:bodyPr/>
        <a:lstStyle/>
        <a:p>
          <a:endParaRPr lang="en-US" b="1"/>
        </a:p>
      </dgm:t>
    </dgm:pt>
    <dgm:pt modelId="{4794AF5D-EEE6-8646-8880-C2A857803A2B}" type="sibTrans" cxnId="{10FFB63D-4E8B-CD46-B326-0F5BB80C2C91}">
      <dgm:prSet/>
      <dgm:spPr/>
      <dgm:t>
        <a:bodyPr/>
        <a:lstStyle/>
        <a:p>
          <a:endParaRPr lang="en-US" b="1"/>
        </a:p>
      </dgm:t>
    </dgm:pt>
    <dgm:pt modelId="{D3B635DB-36C9-414E-BEA3-22B5906B3C27}">
      <dgm:prSet/>
      <dgm:spPr/>
      <dgm:t>
        <a:bodyPr/>
        <a:lstStyle/>
        <a:p>
          <a:r>
            <a:rPr lang="en-US" b="1" dirty="0" smtClean="0"/>
            <a:t>MANDATE TO FORM GOVERNMENT TO FIRST PARTY 26/01/15</a:t>
          </a:r>
          <a:endParaRPr lang="en-US" b="1" dirty="0"/>
        </a:p>
      </dgm:t>
    </dgm:pt>
    <dgm:pt modelId="{56E4AD7F-B044-D54F-80A8-32B106772564}" type="parTrans" cxnId="{2839B242-3EE4-4E41-B5D7-6A2C0255F094}">
      <dgm:prSet/>
      <dgm:spPr/>
      <dgm:t>
        <a:bodyPr/>
        <a:lstStyle/>
        <a:p>
          <a:endParaRPr lang="en-US" b="1"/>
        </a:p>
      </dgm:t>
    </dgm:pt>
    <dgm:pt modelId="{72241859-932E-9C47-A2CE-7336EEE80C27}" type="sibTrans" cxnId="{2839B242-3EE4-4E41-B5D7-6A2C0255F094}">
      <dgm:prSet/>
      <dgm:spPr/>
      <dgm:t>
        <a:bodyPr/>
        <a:lstStyle/>
        <a:p>
          <a:endParaRPr lang="en-US" b="1"/>
        </a:p>
      </dgm:t>
    </dgm:pt>
    <dgm:pt modelId="{D2D4CBF1-5783-C747-841B-8620603933E4}">
      <dgm:prSet/>
      <dgm:spPr/>
      <dgm:t>
        <a:bodyPr/>
        <a:lstStyle/>
        <a:p>
          <a:r>
            <a:rPr lang="en-US" b="1" dirty="0" smtClean="0"/>
            <a:t>MANDATE TO FORM A GOVERNMENT TO SECOND PARTY 29/1/15</a:t>
          </a:r>
          <a:endParaRPr lang="en-US" b="1" dirty="0"/>
        </a:p>
      </dgm:t>
    </dgm:pt>
    <dgm:pt modelId="{5409EBFD-2C2F-6D4F-AEA0-E718B3EDE49C}" type="parTrans" cxnId="{7EAE406B-C848-014B-88F6-949ACB370CF1}">
      <dgm:prSet/>
      <dgm:spPr/>
      <dgm:t>
        <a:bodyPr/>
        <a:lstStyle/>
        <a:p>
          <a:endParaRPr lang="en-US" b="1"/>
        </a:p>
      </dgm:t>
    </dgm:pt>
    <dgm:pt modelId="{99A50C41-0811-0042-80DA-07BFE265F8D4}" type="sibTrans" cxnId="{7EAE406B-C848-014B-88F6-949ACB370CF1}">
      <dgm:prSet/>
      <dgm:spPr/>
      <dgm:t>
        <a:bodyPr/>
        <a:lstStyle/>
        <a:p>
          <a:endParaRPr lang="en-US" b="1"/>
        </a:p>
      </dgm:t>
    </dgm:pt>
    <dgm:pt modelId="{5F872DAE-1465-5948-BFC6-D92C0422D419}">
      <dgm:prSet/>
      <dgm:spPr/>
      <dgm:t>
        <a:bodyPr/>
        <a:lstStyle/>
        <a:p>
          <a:r>
            <a:rPr lang="en-US" b="1" dirty="0" smtClean="0"/>
            <a:t>SECOND ROUND TO ELECT PRESIDENT 12/02/15</a:t>
          </a:r>
          <a:endParaRPr lang="en-US" b="1" dirty="0"/>
        </a:p>
      </dgm:t>
    </dgm:pt>
    <dgm:pt modelId="{4B2B5373-052E-524D-B294-6763065CB52B}" type="parTrans" cxnId="{D422E97F-6085-7C45-BCED-5822C49278AE}">
      <dgm:prSet/>
      <dgm:spPr/>
      <dgm:t>
        <a:bodyPr/>
        <a:lstStyle/>
        <a:p>
          <a:endParaRPr lang="en-US" b="1"/>
        </a:p>
      </dgm:t>
    </dgm:pt>
    <dgm:pt modelId="{D369D872-38EC-DD40-BE58-0D6209E8C311}" type="sibTrans" cxnId="{D422E97F-6085-7C45-BCED-5822C49278AE}">
      <dgm:prSet/>
      <dgm:spPr/>
      <dgm:t>
        <a:bodyPr/>
        <a:lstStyle/>
        <a:p>
          <a:endParaRPr lang="en-US" b="1"/>
        </a:p>
      </dgm:t>
    </dgm:pt>
    <dgm:pt modelId="{FD796AA9-5108-D14E-A745-D6BC8EC6A2FF}">
      <dgm:prSet/>
      <dgm:spPr/>
      <dgm:t>
        <a:bodyPr/>
        <a:lstStyle/>
        <a:p>
          <a:r>
            <a:rPr lang="en-US" b="1" dirty="0" smtClean="0"/>
            <a:t>THIRD ROUND TO ELECT PRESIDENT 18/02/15</a:t>
          </a:r>
          <a:endParaRPr lang="en-US" b="1" dirty="0"/>
        </a:p>
      </dgm:t>
    </dgm:pt>
    <dgm:pt modelId="{3815798B-9EAA-8F4D-8854-6B985EB4F42E}" type="parTrans" cxnId="{AB017B26-F453-7244-B954-B01BDA522231}">
      <dgm:prSet/>
      <dgm:spPr/>
      <dgm:t>
        <a:bodyPr/>
        <a:lstStyle/>
        <a:p>
          <a:endParaRPr lang="en-US" b="1"/>
        </a:p>
      </dgm:t>
    </dgm:pt>
    <dgm:pt modelId="{BE341E44-2394-6549-9E2F-D1253712405A}" type="sibTrans" cxnId="{AB017B26-F453-7244-B954-B01BDA522231}">
      <dgm:prSet/>
      <dgm:spPr/>
      <dgm:t>
        <a:bodyPr/>
        <a:lstStyle/>
        <a:p>
          <a:endParaRPr lang="en-US" b="1"/>
        </a:p>
      </dgm:t>
    </dgm:pt>
    <dgm:pt modelId="{3630C7E8-989A-0A49-8D60-A6FB50009B25}" type="pres">
      <dgm:prSet presAssocID="{F699A74B-1206-1F4A-AE07-48A283CBA31A}" presName="CompostProcess" presStyleCnt="0">
        <dgm:presLayoutVars>
          <dgm:dir/>
          <dgm:resizeHandles val="exact"/>
        </dgm:presLayoutVars>
      </dgm:prSet>
      <dgm:spPr/>
    </dgm:pt>
    <dgm:pt modelId="{56591806-2CC5-7945-80A0-5A43A884E154}" type="pres">
      <dgm:prSet presAssocID="{F699A74B-1206-1F4A-AE07-48A283CBA31A}" presName="arrow" presStyleLbl="bgShp" presStyleIdx="0" presStyleCnt="1"/>
      <dgm:spPr/>
    </dgm:pt>
    <dgm:pt modelId="{18B40BC2-04B9-D848-8516-0C9C51991332}" type="pres">
      <dgm:prSet presAssocID="{F699A74B-1206-1F4A-AE07-48A283CBA31A}" presName="linearProcess" presStyleCnt="0"/>
      <dgm:spPr/>
    </dgm:pt>
    <dgm:pt modelId="{C2776031-F9A0-6B4F-93BA-E74394336CA9}" type="pres">
      <dgm:prSet presAssocID="{DB5D1C55-B6A9-1144-ACDE-CE4459859E68}" presName="textNode" presStyleLbl="node1" presStyleIdx="0" presStyleCnt="7">
        <dgm:presLayoutVars>
          <dgm:bulletEnabled val="1"/>
        </dgm:presLayoutVars>
      </dgm:prSet>
      <dgm:spPr/>
      <dgm:t>
        <a:bodyPr/>
        <a:lstStyle/>
        <a:p>
          <a:endParaRPr lang="en-US"/>
        </a:p>
      </dgm:t>
    </dgm:pt>
    <dgm:pt modelId="{ABE65CFD-C51F-6849-AE3E-AE1CBD095588}" type="pres">
      <dgm:prSet presAssocID="{F2E1AE43-47D1-3345-A61D-BDC7240A4C9C}" presName="sibTrans" presStyleCnt="0"/>
      <dgm:spPr/>
    </dgm:pt>
    <dgm:pt modelId="{CA69C063-8382-C642-A52A-F9BE9B7E51BC}" type="pres">
      <dgm:prSet presAssocID="{D3B635DB-36C9-414E-BEA3-22B5906B3C27}" presName="textNode" presStyleLbl="node1" presStyleIdx="1" presStyleCnt="7">
        <dgm:presLayoutVars>
          <dgm:bulletEnabled val="1"/>
        </dgm:presLayoutVars>
      </dgm:prSet>
      <dgm:spPr/>
      <dgm:t>
        <a:bodyPr/>
        <a:lstStyle/>
        <a:p>
          <a:endParaRPr lang="en-US"/>
        </a:p>
      </dgm:t>
    </dgm:pt>
    <dgm:pt modelId="{11E51155-85A5-7549-B052-A149AB9A13BB}" type="pres">
      <dgm:prSet presAssocID="{72241859-932E-9C47-A2CE-7336EEE80C27}" presName="sibTrans" presStyleCnt="0"/>
      <dgm:spPr/>
    </dgm:pt>
    <dgm:pt modelId="{FDCF1E8B-CBFD-FA4C-8EE9-EE506F0C7438}" type="pres">
      <dgm:prSet presAssocID="{D2D4CBF1-5783-C747-841B-8620603933E4}" presName="textNode" presStyleLbl="node1" presStyleIdx="2" presStyleCnt="7">
        <dgm:presLayoutVars>
          <dgm:bulletEnabled val="1"/>
        </dgm:presLayoutVars>
      </dgm:prSet>
      <dgm:spPr/>
      <dgm:t>
        <a:bodyPr/>
        <a:lstStyle/>
        <a:p>
          <a:endParaRPr lang="en-US"/>
        </a:p>
      </dgm:t>
    </dgm:pt>
    <dgm:pt modelId="{258C816E-DB56-E440-8974-B5DDB5A26D64}" type="pres">
      <dgm:prSet presAssocID="{99A50C41-0811-0042-80DA-07BFE265F8D4}" presName="sibTrans" presStyleCnt="0"/>
      <dgm:spPr/>
    </dgm:pt>
    <dgm:pt modelId="{AC0781D6-ED3A-BE4D-B351-44DFA522FDD8}" type="pres">
      <dgm:prSet presAssocID="{EF403BAC-00BD-6445-AA73-8BFD040D96B1}" presName="textNode" presStyleLbl="node1" presStyleIdx="3" presStyleCnt="7">
        <dgm:presLayoutVars>
          <dgm:bulletEnabled val="1"/>
        </dgm:presLayoutVars>
      </dgm:prSet>
      <dgm:spPr/>
      <dgm:t>
        <a:bodyPr/>
        <a:lstStyle/>
        <a:p>
          <a:endParaRPr lang="en-US"/>
        </a:p>
      </dgm:t>
    </dgm:pt>
    <dgm:pt modelId="{7C0068E1-C78A-AB48-AEC9-42E656853C8A}" type="pres">
      <dgm:prSet presAssocID="{4AD4DEFC-232B-C046-A0AD-90D897972218}" presName="sibTrans" presStyleCnt="0"/>
      <dgm:spPr/>
    </dgm:pt>
    <dgm:pt modelId="{C7BCEC21-537B-7F46-A4E8-1064C2E40E9C}" type="pres">
      <dgm:prSet presAssocID="{C4F93FD0-E847-9149-9EF2-D5EA49EB559D}" presName="textNode" presStyleLbl="node1" presStyleIdx="4" presStyleCnt="7">
        <dgm:presLayoutVars>
          <dgm:bulletEnabled val="1"/>
        </dgm:presLayoutVars>
      </dgm:prSet>
      <dgm:spPr/>
      <dgm:t>
        <a:bodyPr/>
        <a:lstStyle/>
        <a:p>
          <a:endParaRPr lang="en-US"/>
        </a:p>
      </dgm:t>
    </dgm:pt>
    <dgm:pt modelId="{8C6CF5FB-751C-834B-8332-384037B8336D}" type="pres">
      <dgm:prSet presAssocID="{4794AF5D-EEE6-8646-8880-C2A857803A2B}" presName="sibTrans" presStyleCnt="0"/>
      <dgm:spPr/>
    </dgm:pt>
    <dgm:pt modelId="{274C0B67-DBC5-1D43-AF24-0640223B0723}" type="pres">
      <dgm:prSet presAssocID="{5F872DAE-1465-5948-BFC6-D92C0422D419}" presName="textNode" presStyleLbl="node1" presStyleIdx="5" presStyleCnt="7">
        <dgm:presLayoutVars>
          <dgm:bulletEnabled val="1"/>
        </dgm:presLayoutVars>
      </dgm:prSet>
      <dgm:spPr/>
      <dgm:t>
        <a:bodyPr/>
        <a:lstStyle/>
        <a:p>
          <a:endParaRPr lang="en-US"/>
        </a:p>
      </dgm:t>
    </dgm:pt>
    <dgm:pt modelId="{1511156F-1795-5C48-9622-9B0960951021}" type="pres">
      <dgm:prSet presAssocID="{D369D872-38EC-DD40-BE58-0D6209E8C311}" presName="sibTrans" presStyleCnt="0"/>
      <dgm:spPr/>
    </dgm:pt>
    <dgm:pt modelId="{D7C0D8BB-C0CE-DD4C-8D2F-A8E92B401EF3}" type="pres">
      <dgm:prSet presAssocID="{FD796AA9-5108-D14E-A745-D6BC8EC6A2FF}" presName="textNode" presStyleLbl="node1" presStyleIdx="6" presStyleCnt="7">
        <dgm:presLayoutVars>
          <dgm:bulletEnabled val="1"/>
        </dgm:presLayoutVars>
      </dgm:prSet>
      <dgm:spPr/>
      <dgm:t>
        <a:bodyPr/>
        <a:lstStyle/>
        <a:p>
          <a:endParaRPr lang="en-US"/>
        </a:p>
      </dgm:t>
    </dgm:pt>
  </dgm:ptLst>
  <dgm:cxnLst>
    <dgm:cxn modelId="{8DDA7398-4808-6243-8114-400BEB12E2E2}" type="presOf" srcId="{D3B635DB-36C9-414E-BEA3-22B5906B3C27}" destId="{CA69C063-8382-C642-A52A-F9BE9B7E51BC}" srcOrd="0" destOrd="0" presId="urn:microsoft.com/office/officeart/2005/8/layout/hProcess9"/>
    <dgm:cxn modelId="{E5FCEDD8-AB26-DD4C-8191-5B8092C0C56D}" type="presOf" srcId="{5F872DAE-1465-5948-BFC6-D92C0422D419}" destId="{274C0B67-DBC5-1D43-AF24-0640223B0723}" srcOrd="0" destOrd="0" presId="urn:microsoft.com/office/officeart/2005/8/layout/hProcess9"/>
    <dgm:cxn modelId="{AB017B26-F453-7244-B954-B01BDA522231}" srcId="{F699A74B-1206-1F4A-AE07-48A283CBA31A}" destId="{FD796AA9-5108-D14E-A745-D6BC8EC6A2FF}" srcOrd="6" destOrd="0" parTransId="{3815798B-9EAA-8F4D-8854-6B985EB4F42E}" sibTransId="{BE341E44-2394-6549-9E2F-D1253712405A}"/>
    <dgm:cxn modelId="{E569CA41-60B4-CF47-8DD1-DC586B60E627}" type="presOf" srcId="{EF403BAC-00BD-6445-AA73-8BFD040D96B1}" destId="{AC0781D6-ED3A-BE4D-B351-44DFA522FDD8}" srcOrd="0" destOrd="0" presId="urn:microsoft.com/office/officeart/2005/8/layout/hProcess9"/>
    <dgm:cxn modelId="{E23625D1-6D37-834B-8903-B90E849C18AA}" srcId="{F699A74B-1206-1F4A-AE07-48A283CBA31A}" destId="{EF403BAC-00BD-6445-AA73-8BFD040D96B1}" srcOrd="3" destOrd="0" parTransId="{AF1359F4-44BC-6643-B19F-2F92FF9C7D47}" sibTransId="{4AD4DEFC-232B-C046-A0AD-90D897972218}"/>
    <dgm:cxn modelId="{02D8C6F7-574C-5C4B-8CCB-D67F4C7481B2}" type="presOf" srcId="{F699A74B-1206-1F4A-AE07-48A283CBA31A}" destId="{3630C7E8-989A-0A49-8D60-A6FB50009B25}" srcOrd="0" destOrd="0" presId="urn:microsoft.com/office/officeart/2005/8/layout/hProcess9"/>
    <dgm:cxn modelId="{B6330D12-1D11-304F-8D27-31F81B0C49C4}" type="presOf" srcId="{FD796AA9-5108-D14E-A745-D6BC8EC6A2FF}" destId="{D7C0D8BB-C0CE-DD4C-8D2F-A8E92B401EF3}" srcOrd="0" destOrd="0" presId="urn:microsoft.com/office/officeart/2005/8/layout/hProcess9"/>
    <dgm:cxn modelId="{D422E97F-6085-7C45-BCED-5822C49278AE}" srcId="{F699A74B-1206-1F4A-AE07-48A283CBA31A}" destId="{5F872DAE-1465-5948-BFC6-D92C0422D419}" srcOrd="5" destOrd="0" parTransId="{4B2B5373-052E-524D-B294-6763065CB52B}" sibTransId="{D369D872-38EC-DD40-BE58-0D6209E8C311}"/>
    <dgm:cxn modelId="{437EF68B-E200-4E40-9E02-CF2B0C6A0C5E}" srcId="{F699A74B-1206-1F4A-AE07-48A283CBA31A}" destId="{DB5D1C55-B6A9-1144-ACDE-CE4459859E68}" srcOrd="0" destOrd="0" parTransId="{1F25AA59-8464-E043-9FDA-1E54901DD42D}" sibTransId="{F2E1AE43-47D1-3345-A61D-BDC7240A4C9C}"/>
    <dgm:cxn modelId="{F298C559-9DD3-4A43-AF09-98A2B48630D2}" type="presOf" srcId="{C4F93FD0-E847-9149-9EF2-D5EA49EB559D}" destId="{C7BCEC21-537B-7F46-A4E8-1064C2E40E9C}" srcOrd="0" destOrd="0" presId="urn:microsoft.com/office/officeart/2005/8/layout/hProcess9"/>
    <dgm:cxn modelId="{75A3E24D-5A03-AA47-B98D-6ABE48A0FE7A}" type="presOf" srcId="{DB5D1C55-B6A9-1144-ACDE-CE4459859E68}" destId="{C2776031-F9A0-6B4F-93BA-E74394336CA9}" srcOrd="0" destOrd="0" presId="urn:microsoft.com/office/officeart/2005/8/layout/hProcess9"/>
    <dgm:cxn modelId="{10FFB63D-4E8B-CD46-B326-0F5BB80C2C91}" srcId="{F699A74B-1206-1F4A-AE07-48A283CBA31A}" destId="{C4F93FD0-E847-9149-9EF2-D5EA49EB559D}" srcOrd="4" destOrd="0" parTransId="{79CB6100-F397-FB4F-8DA8-1477A108A80B}" sibTransId="{4794AF5D-EEE6-8646-8880-C2A857803A2B}"/>
    <dgm:cxn modelId="{05AAC22B-521B-0B4E-B8AD-C4A22F1AA68F}" type="presOf" srcId="{D2D4CBF1-5783-C747-841B-8620603933E4}" destId="{FDCF1E8B-CBFD-FA4C-8EE9-EE506F0C7438}" srcOrd="0" destOrd="0" presId="urn:microsoft.com/office/officeart/2005/8/layout/hProcess9"/>
    <dgm:cxn modelId="{2839B242-3EE4-4E41-B5D7-6A2C0255F094}" srcId="{F699A74B-1206-1F4A-AE07-48A283CBA31A}" destId="{D3B635DB-36C9-414E-BEA3-22B5906B3C27}" srcOrd="1" destOrd="0" parTransId="{56E4AD7F-B044-D54F-80A8-32B106772564}" sibTransId="{72241859-932E-9C47-A2CE-7336EEE80C27}"/>
    <dgm:cxn modelId="{7EAE406B-C848-014B-88F6-949ACB370CF1}" srcId="{F699A74B-1206-1F4A-AE07-48A283CBA31A}" destId="{D2D4CBF1-5783-C747-841B-8620603933E4}" srcOrd="2" destOrd="0" parTransId="{5409EBFD-2C2F-6D4F-AEA0-E718B3EDE49C}" sibTransId="{99A50C41-0811-0042-80DA-07BFE265F8D4}"/>
    <dgm:cxn modelId="{470E5271-FF64-044D-AA78-DF5909A04299}" type="presParOf" srcId="{3630C7E8-989A-0A49-8D60-A6FB50009B25}" destId="{56591806-2CC5-7945-80A0-5A43A884E154}" srcOrd="0" destOrd="0" presId="urn:microsoft.com/office/officeart/2005/8/layout/hProcess9"/>
    <dgm:cxn modelId="{39CF6FC8-A932-7D4D-8AC2-D69663299D50}" type="presParOf" srcId="{3630C7E8-989A-0A49-8D60-A6FB50009B25}" destId="{18B40BC2-04B9-D848-8516-0C9C51991332}" srcOrd="1" destOrd="0" presId="urn:microsoft.com/office/officeart/2005/8/layout/hProcess9"/>
    <dgm:cxn modelId="{1F7CB318-0379-8A4D-BA31-6E63A168D7C1}" type="presParOf" srcId="{18B40BC2-04B9-D848-8516-0C9C51991332}" destId="{C2776031-F9A0-6B4F-93BA-E74394336CA9}" srcOrd="0" destOrd="0" presId="urn:microsoft.com/office/officeart/2005/8/layout/hProcess9"/>
    <dgm:cxn modelId="{64D7F48E-205B-874C-AE25-B5A1AC2C04EC}" type="presParOf" srcId="{18B40BC2-04B9-D848-8516-0C9C51991332}" destId="{ABE65CFD-C51F-6849-AE3E-AE1CBD095588}" srcOrd="1" destOrd="0" presId="urn:microsoft.com/office/officeart/2005/8/layout/hProcess9"/>
    <dgm:cxn modelId="{3B682658-2895-3545-BAB9-CB53C82B760B}" type="presParOf" srcId="{18B40BC2-04B9-D848-8516-0C9C51991332}" destId="{CA69C063-8382-C642-A52A-F9BE9B7E51BC}" srcOrd="2" destOrd="0" presId="urn:microsoft.com/office/officeart/2005/8/layout/hProcess9"/>
    <dgm:cxn modelId="{7D48C1A4-3302-3C40-A169-431F6300DD57}" type="presParOf" srcId="{18B40BC2-04B9-D848-8516-0C9C51991332}" destId="{11E51155-85A5-7549-B052-A149AB9A13BB}" srcOrd="3" destOrd="0" presId="urn:microsoft.com/office/officeart/2005/8/layout/hProcess9"/>
    <dgm:cxn modelId="{6A3D2FCA-E1FD-9D44-9216-CBE3A8F606EC}" type="presParOf" srcId="{18B40BC2-04B9-D848-8516-0C9C51991332}" destId="{FDCF1E8B-CBFD-FA4C-8EE9-EE506F0C7438}" srcOrd="4" destOrd="0" presId="urn:microsoft.com/office/officeart/2005/8/layout/hProcess9"/>
    <dgm:cxn modelId="{1A1640F0-F0C4-F04D-91F9-C3C45EDF5DE4}" type="presParOf" srcId="{18B40BC2-04B9-D848-8516-0C9C51991332}" destId="{258C816E-DB56-E440-8974-B5DDB5A26D64}" srcOrd="5" destOrd="0" presId="urn:microsoft.com/office/officeart/2005/8/layout/hProcess9"/>
    <dgm:cxn modelId="{FF21B20D-BCFA-C24A-8385-2C8017153964}" type="presParOf" srcId="{18B40BC2-04B9-D848-8516-0C9C51991332}" destId="{AC0781D6-ED3A-BE4D-B351-44DFA522FDD8}" srcOrd="6" destOrd="0" presId="urn:microsoft.com/office/officeart/2005/8/layout/hProcess9"/>
    <dgm:cxn modelId="{2D5AA0CD-691D-A04A-8469-1663BFE047C6}" type="presParOf" srcId="{18B40BC2-04B9-D848-8516-0C9C51991332}" destId="{7C0068E1-C78A-AB48-AEC9-42E656853C8A}" srcOrd="7" destOrd="0" presId="urn:microsoft.com/office/officeart/2005/8/layout/hProcess9"/>
    <dgm:cxn modelId="{CEC63EE7-D08D-5745-B420-A37FE56B644B}" type="presParOf" srcId="{18B40BC2-04B9-D848-8516-0C9C51991332}" destId="{C7BCEC21-537B-7F46-A4E8-1064C2E40E9C}" srcOrd="8" destOrd="0" presId="urn:microsoft.com/office/officeart/2005/8/layout/hProcess9"/>
    <dgm:cxn modelId="{0F3889BF-B1D3-054A-8D64-81DB8569F93C}" type="presParOf" srcId="{18B40BC2-04B9-D848-8516-0C9C51991332}" destId="{8C6CF5FB-751C-834B-8332-384037B8336D}" srcOrd="9" destOrd="0" presId="urn:microsoft.com/office/officeart/2005/8/layout/hProcess9"/>
    <dgm:cxn modelId="{39184ED4-BB76-4D4E-BABB-5F22536B6142}" type="presParOf" srcId="{18B40BC2-04B9-D848-8516-0C9C51991332}" destId="{274C0B67-DBC5-1D43-AF24-0640223B0723}" srcOrd="10" destOrd="0" presId="urn:microsoft.com/office/officeart/2005/8/layout/hProcess9"/>
    <dgm:cxn modelId="{A429A7CE-E95A-1840-9948-70B1B591BD4A}" type="presParOf" srcId="{18B40BC2-04B9-D848-8516-0C9C51991332}" destId="{1511156F-1795-5C48-9622-9B0960951021}" srcOrd="11" destOrd="0" presId="urn:microsoft.com/office/officeart/2005/8/layout/hProcess9"/>
    <dgm:cxn modelId="{20C0C622-513D-3541-A790-4230161237DA}" type="presParOf" srcId="{18B40BC2-04B9-D848-8516-0C9C51991332}" destId="{D7C0D8BB-C0CE-DD4C-8D2F-A8E92B401EF3}"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91806-2CC5-7945-80A0-5A43A884E154}">
      <dsp:nvSpPr>
        <dsp:cNvPr id="0" name=""/>
        <dsp:cNvSpPr/>
      </dsp:nvSpPr>
      <dsp:spPr>
        <a:xfrm>
          <a:off x="570785" y="0"/>
          <a:ext cx="6468904" cy="3670767"/>
        </a:xfrm>
        <a:prstGeom prst="rightArrow">
          <a:avLst/>
        </a:prstGeom>
        <a:solidFill>
          <a:schemeClr val="accent4">
            <a:tint val="40000"/>
            <a:hueOff val="0"/>
            <a:satOff val="0"/>
            <a:lumOff val="0"/>
            <a:alphaOff val="0"/>
          </a:schemeClr>
        </a:solidFill>
        <a:ln>
          <a:noFill/>
        </a:ln>
        <a:effectLst/>
        <a:scene3d>
          <a:camera prst="obliqueTopRight"/>
          <a:lightRig rig="threePt" dir="tl"/>
        </a:scene3d>
        <a:sp3d>
          <a:bevelT w="25400" h="25400"/>
        </a:sp3d>
      </dsp:spPr>
      <dsp:style>
        <a:lnRef idx="0">
          <a:scrgbClr r="0" g="0" b="0"/>
        </a:lnRef>
        <a:fillRef idx="1">
          <a:scrgbClr r="0" g="0" b="0"/>
        </a:fillRef>
        <a:effectRef idx="2">
          <a:scrgbClr r="0" g="0" b="0"/>
        </a:effectRef>
        <a:fontRef idx="minor"/>
      </dsp:style>
    </dsp:sp>
    <dsp:sp modelId="{C2776031-F9A0-6B4F-93BA-E74394336CA9}">
      <dsp:nvSpPr>
        <dsp:cNvPr id="0" name=""/>
        <dsp:cNvSpPr/>
      </dsp:nvSpPr>
      <dsp:spPr>
        <a:xfrm>
          <a:off x="650" y="1101230"/>
          <a:ext cx="1042352" cy="1468306"/>
        </a:xfrm>
        <a:prstGeom prst="roundRect">
          <a:avLst/>
        </a:prstGeom>
        <a:solidFill>
          <a:schemeClr val="accent4">
            <a:hueOff val="0"/>
            <a:satOff val="0"/>
            <a:lumOff val="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NATIONAL ELECTIONS 25/01/15</a:t>
          </a:r>
          <a:endParaRPr lang="en-US" sz="1000" b="1" kern="1200" dirty="0"/>
        </a:p>
      </dsp:txBody>
      <dsp:txXfrm>
        <a:off x="51533" y="1152113"/>
        <a:ext cx="940586" cy="1366540"/>
      </dsp:txXfrm>
    </dsp:sp>
    <dsp:sp modelId="{CA69C063-8382-C642-A52A-F9BE9B7E51BC}">
      <dsp:nvSpPr>
        <dsp:cNvPr id="0" name=""/>
        <dsp:cNvSpPr/>
      </dsp:nvSpPr>
      <dsp:spPr>
        <a:xfrm>
          <a:off x="1095120" y="1101230"/>
          <a:ext cx="1042352" cy="1468306"/>
        </a:xfrm>
        <a:prstGeom prst="roundRect">
          <a:avLst/>
        </a:prstGeom>
        <a:solidFill>
          <a:schemeClr val="accent4">
            <a:hueOff val="185759"/>
            <a:satOff val="-2199"/>
            <a:lumOff val="-5752"/>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MANDATE TO FORM GOVERNMENT TO FIRST PARTY 26/01/15</a:t>
          </a:r>
          <a:endParaRPr lang="en-US" sz="1000" b="1" kern="1200" dirty="0"/>
        </a:p>
      </dsp:txBody>
      <dsp:txXfrm>
        <a:off x="1146003" y="1152113"/>
        <a:ext cx="940586" cy="1366540"/>
      </dsp:txXfrm>
    </dsp:sp>
    <dsp:sp modelId="{FDCF1E8B-CBFD-FA4C-8EE9-EE506F0C7438}">
      <dsp:nvSpPr>
        <dsp:cNvPr id="0" name=""/>
        <dsp:cNvSpPr/>
      </dsp:nvSpPr>
      <dsp:spPr>
        <a:xfrm>
          <a:off x="2189591" y="1101230"/>
          <a:ext cx="1042352" cy="1468306"/>
        </a:xfrm>
        <a:prstGeom prst="roundRect">
          <a:avLst/>
        </a:prstGeom>
        <a:solidFill>
          <a:schemeClr val="accent4">
            <a:hueOff val="371517"/>
            <a:satOff val="-4397"/>
            <a:lumOff val="-11503"/>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MANDATE TO FORM A GOVERNMENT TO SECOND PARTY 29/1/15</a:t>
          </a:r>
          <a:endParaRPr lang="en-US" sz="1000" b="1" kern="1200" dirty="0"/>
        </a:p>
      </dsp:txBody>
      <dsp:txXfrm>
        <a:off x="2240474" y="1152113"/>
        <a:ext cx="940586" cy="1366540"/>
      </dsp:txXfrm>
    </dsp:sp>
    <dsp:sp modelId="{AC0781D6-ED3A-BE4D-B351-44DFA522FDD8}">
      <dsp:nvSpPr>
        <dsp:cNvPr id="0" name=""/>
        <dsp:cNvSpPr/>
      </dsp:nvSpPr>
      <dsp:spPr>
        <a:xfrm>
          <a:off x="3284061" y="1101230"/>
          <a:ext cx="1042352" cy="1468306"/>
        </a:xfrm>
        <a:prstGeom prst="roundRect">
          <a:avLst/>
        </a:prstGeom>
        <a:solidFill>
          <a:schemeClr val="accent4">
            <a:hueOff val="557276"/>
            <a:satOff val="-6596"/>
            <a:lumOff val="-17255"/>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MANDATE TO FORM GOVERNMENT TO THIRD PARTY 1/02/15</a:t>
          </a:r>
          <a:endParaRPr lang="en-US" sz="1000" b="1" kern="1200" dirty="0"/>
        </a:p>
      </dsp:txBody>
      <dsp:txXfrm>
        <a:off x="3334944" y="1152113"/>
        <a:ext cx="940586" cy="1366540"/>
      </dsp:txXfrm>
    </dsp:sp>
    <dsp:sp modelId="{C7BCEC21-537B-7F46-A4E8-1064C2E40E9C}">
      <dsp:nvSpPr>
        <dsp:cNvPr id="0" name=""/>
        <dsp:cNvSpPr/>
      </dsp:nvSpPr>
      <dsp:spPr>
        <a:xfrm>
          <a:off x="4378532" y="1101230"/>
          <a:ext cx="1042352" cy="1468306"/>
        </a:xfrm>
        <a:prstGeom prst="roundRect">
          <a:avLst/>
        </a:prstGeom>
        <a:solidFill>
          <a:schemeClr val="accent4">
            <a:hueOff val="743034"/>
            <a:satOff val="-8794"/>
            <a:lumOff val="-23007"/>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FIRST ROUND TO ELECT PRESIDENT 6/02/15</a:t>
          </a:r>
        </a:p>
        <a:p>
          <a:pPr lvl="0" algn="ctr" defTabSz="444500">
            <a:lnSpc>
              <a:spcPct val="90000"/>
            </a:lnSpc>
            <a:spcBef>
              <a:spcPct val="0"/>
            </a:spcBef>
            <a:spcAft>
              <a:spcPct val="35000"/>
            </a:spcAft>
          </a:pPr>
          <a:endParaRPr lang="en-US" sz="1000" b="1" kern="1200" dirty="0"/>
        </a:p>
      </dsp:txBody>
      <dsp:txXfrm>
        <a:off x="4429415" y="1152113"/>
        <a:ext cx="940586" cy="1366540"/>
      </dsp:txXfrm>
    </dsp:sp>
    <dsp:sp modelId="{274C0B67-DBC5-1D43-AF24-0640223B0723}">
      <dsp:nvSpPr>
        <dsp:cNvPr id="0" name=""/>
        <dsp:cNvSpPr/>
      </dsp:nvSpPr>
      <dsp:spPr>
        <a:xfrm>
          <a:off x="5473002" y="1101230"/>
          <a:ext cx="1042352" cy="1468306"/>
        </a:xfrm>
        <a:prstGeom prst="roundRect">
          <a:avLst/>
        </a:prstGeom>
        <a:solidFill>
          <a:schemeClr val="accent4">
            <a:hueOff val="928793"/>
            <a:satOff val="-10993"/>
            <a:lumOff val="-28758"/>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SECOND ROUND TO ELECT PRESIDENT 12/02/15</a:t>
          </a:r>
          <a:endParaRPr lang="en-US" sz="1000" b="1" kern="1200" dirty="0"/>
        </a:p>
      </dsp:txBody>
      <dsp:txXfrm>
        <a:off x="5523885" y="1152113"/>
        <a:ext cx="940586" cy="1366540"/>
      </dsp:txXfrm>
    </dsp:sp>
    <dsp:sp modelId="{D7C0D8BB-C0CE-DD4C-8D2F-A8E92B401EF3}">
      <dsp:nvSpPr>
        <dsp:cNvPr id="0" name=""/>
        <dsp:cNvSpPr/>
      </dsp:nvSpPr>
      <dsp:spPr>
        <a:xfrm>
          <a:off x="6567472" y="1101230"/>
          <a:ext cx="1042352" cy="1468306"/>
        </a:xfrm>
        <a:prstGeom prst="roundRect">
          <a:avLst/>
        </a:prstGeom>
        <a:solidFill>
          <a:schemeClr val="accent4">
            <a:hueOff val="1114551"/>
            <a:satOff val="-13191"/>
            <a:lumOff val="-34510"/>
            <a:alphaOff val="0"/>
          </a:schemeClr>
        </a:solidFill>
        <a:ln>
          <a:noFill/>
        </a:ln>
        <a:effectLst/>
        <a:scene3d>
          <a:camera prst="obliqueTopRight"/>
          <a:lightRig rig="threePt" dir="tl"/>
        </a:scene3d>
        <a:sp3d>
          <a:bevelT w="25400" h="25400"/>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THIRD ROUND TO ELECT PRESIDENT 18/02/15</a:t>
          </a:r>
          <a:endParaRPr lang="en-US" sz="1000" b="1" kern="1200" dirty="0"/>
        </a:p>
      </dsp:txBody>
      <dsp:txXfrm>
        <a:off x="6618355" y="1152113"/>
        <a:ext cx="940586" cy="13665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0.66459</cdr:x>
      <cdr:y>0.72784</cdr:y>
    </cdr:from>
    <cdr:to>
      <cdr:x>0.92348</cdr:x>
      <cdr:y>0.80417</cdr:y>
    </cdr:to>
    <cdr:sp macro="" textlink="">
      <cdr:nvSpPr>
        <cdr:cNvPr id="2" name="TextBox 1"/>
        <cdr:cNvSpPr txBox="1"/>
      </cdr:nvSpPr>
      <cdr:spPr>
        <a:xfrm xmlns:a="http://schemas.openxmlformats.org/drawingml/2006/main">
          <a:off x="5057833" y="2671381"/>
          <a:ext cx="1970267" cy="2801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800" b="1" dirty="0" smtClean="0"/>
            <a:t>Source: KATHIMERINI 4/1/2015</a:t>
          </a:r>
          <a:endParaRPr lang="en-US" sz="8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10C7BC-290E-F249-BBD3-A761DF376000}" type="datetimeFigureOut">
              <a:rPr lang="en-US" smtClean="0"/>
              <a:t>1/4/15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F82799-FFDA-E94B-89A1-26D1325334FC}" type="slidenum">
              <a:rPr lang="en-US" smtClean="0"/>
              <a:t>‹#›</a:t>
            </a:fld>
            <a:endParaRPr lang="en-US"/>
          </a:p>
        </p:txBody>
      </p:sp>
    </p:spTree>
    <p:extLst>
      <p:ext uri="{BB962C8B-B14F-4D97-AF65-F5344CB8AC3E}">
        <p14:creationId xmlns:p14="http://schemas.microsoft.com/office/powerpoint/2010/main" val="2908916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DF1E2-04DC-474A-B7E3-54D3CF028FAC}" type="datetimeFigureOut">
              <a:rPr lang="en-US" smtClean="0"/>
              <a:t>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877067-0655-4343-88E2-9913703FECBA}" type="slidenum">
              <a:rPr lang="en-US" smtClean="0"/>
              <a:t>‹#›</a:t>
            </a:fld>
            <a:endParaRPr lang="en-US"/>
          </a:p>
        </p:txBody>
      </p:sp>
    </p:spTree>
    <p:extLst>
      <p:ext uri="{BB962C8B-B14F-4D97-AF65-F5344CB8AC3E}">
        <p14:creationId xmlns:p14="http://schemas.microsoft.com/office/powerpoint/2010/main" val="33710984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r>
              <a:rPr lang="en-US" smtClean="0"/>
              <a:t>1/4/15</a:t>
            </a:r>
            <a:endParaRPr lang="en-US"/>
          </a:p>
        </p:txBody>
      </p:sp>
      <p:sp>
        <p:nvSpPr>
          <p:cNvPr id="6" name="Footer Placeholder 5"/>
          <p:cNvSpPr>
            <a:spLocks noGrp="1"/>
          </p:cNvSpPr>
          <p:nvPr>
            <p:ph type="ftr" sz="quarter" idx="11"/>
          </p:nvPr>
        </p:nvSpPr>
        <p:spPr/>
        <p:txBody>
          <a:bodyPr/>
          <a:lstStyle/>
          <a:p>
            <a:r>
              <a:rPr lang="en-US" smtClean="0"/>
              <a:t>S. TRAVLOS</a:t>
            </a:r>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r>
              <a:rPr lang="en-US" smtClean="0"/>
              <a:t>1/4/15</a:t>
            </a:r>
            <a:endParaRPr lang="en-US"/>
          </a:p>
        </p:txBody>
      </p:sp>
      <p:sp>
        <p:nvSpPr>
          <p:cNvPr id="8" name="Footer Placeholder 7"/>
          <p:cNvSpPr>
            <a:spLocks noGrp="1"/>
          </p:cNvSpPr>
          <p:nvPr>
            <p:ph type="ftr" sz="quarter" idx="11"/>
          </p:nvPr>
        </p:nvSpPr>
        <p:spPr>
          <a:xfrm>
            <a:off x="1120588" y="188259"/>
            <a:ext cx="2895600" cy="365125"/>
          </a:xfrm>
        </p:spPr>
        <p:txBody>
          <a:bodyPr/>
          <a:lstStyle/>
          <a:p>
            <a:r>
              <a:rPr lang="en-US" smtClean="0"/>
              <a:t>S. TRAVLOS</a:t>
            </a:r>
            <a:endParaRPr lang="en-US"/>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1/4/15</a:t>
            </a:r>
            <a:endParaRPr lang="en-US"/>
          </a:p>
        </p:txBody>
      </p:sp>
      <p:sp>
        <p:nvSpPr>
          <p:cNvPr id="4" name="Footer Placeholder 3"/>
          <p:cNvSpPr>
            <a:spLocks noGrp="1"/>
          </p:cNvSpPr>
          <p:nvPr>
            <p:ph type="ftr" sz="quarter" idx="11"/>
          </p:nvPr>
        </p:nvSpPr>
        <p:spPr/>
        <p:txBody>
          <a:bodyPr/>
          <a:lstStyle/>
          <a:p>
            <a:r>
              <a:rPr lang="en-US" smtClean="0"/>
              <a:t>S. TRAVLOS</a:t>
            </a:r>
            <a:endParaRPr lang="en-US"/>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1/4/15</a:t>
            </a:r>
            <a:endParaRPr lang="en-US"/>
          </a:p>
        </p:txBody>
      </p:sp>
      <p:sp>
        <p:nvSpPr>
          <p:cNvPr id="3" name="Footer Placeholder 2"/>
          <p:cNvSpPr>
            <a:spLocks noGrp="1"/>
          </p:cNvSpPr>
          <p:nvPr>
            <p:ph type="ftr" sz="quarter" idx="11"/>
          </p:nvPr>
        </p:nvSpPr>
        <p:spPr/>
        <p:txBody>
          <a:bodyPr/>
          <a:lstStyle/>
          <a:p>
            <a:r>
              <a:rPr lang="en-US" smtClean="0"/>
              <a:t>S. TRAVLOS</a:t>
            </a:r>
            <a:endParaRPr lang="en-US"/>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r>
              <a:rPr lang="en-US" smtClean="0"/>
              <a:t>1/4/15</a:t>
            </a:r>
            <a:endParaRPr lang="en-US"/>
          </a:p>
        </p:txBody>
      </p:sp>
      <p:sp>
        <p:nvSpPr>
          <p:cNvPr id="6" name="Footer Placeholder 5"/>
          <p:cNvSpPr>
            <a:spLocks noGrp="1"/>
          </p:cNvSpPr>
          <p:nvPr>
            <p:ph type="ftr" sz="quarter" idx="11"/>
          </p:nvPr>
        </p:nvSpPr>
        <p:spPr/>
        <p:txBody>
          <a:bodyPr/>
          <a:lstStyle/>
          <a:p>
            <a:r>
              <a:rPr lang="en-US" smtClean="0"/>
              <a:t>S. TRAVLOS</a:t>
            </a:r>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r>
              <a:rPr lang="en-US" smtClean="0"/>
              <a:t>1/4/15</a:t>
            </a:r>
            <a:endParaRPr lang="en-US"/>
          </a:p>
        </p:txBody>
      </p:sp>
      <p:sp>
        <p:nvSpPr>
          <p:cNvPr id="6" name="Footer Placeholder 5"/>
          <p:cNvSpPr>
            <a:spLocks noGrp="1"/>
          </p:cNvSpPr>
          <p:nvPr>
            <p:ph type="ftr" sz="quarter" idx="11"/>
          </p:nvPr>
        </p:nvSpPr>
        <p:spPr/>
        <p:txBody>
          <a:bodyPr/>
          <a:lstStyle/>
          <a:p>
            <a:r>
              <a:rPr lang="en-US" smtClean="0"/>
              <a:t>S. TRAVLOS</a:t>
            </a:r>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r>
              <a:rPr lang="en-US" smtClean="0"/>
              <a:t>1/4/15</a:t>
            </a:r>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r>
              <a:rPr lang="en-US" smtClean="0"/>
              <a:t>S. TRAVLOS</a:t>
            </a:r>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solidFill>
                  <a:schemeClr val="accent4">
                    <a:lumMod val="75000"/>
                  </a:schemeClr>
                </a:solidFill>
              </a:rPr>
              <a:t>POSSIBLE GREEK ELECTION OUTCOMES</a:t>
            </a:r>
            <a:endParaRPr lang="en-US" b="1" dirty="0">
              <a:solidFill>
                <a:schemeClr val="accent4">
                  <a:lumMod val="75000"/>
                </a:schemeClr>
              </a:solidFill>
            </a:endParaRPr>
          </a:p>
        </p:txBody>
      </p:sp>
      <p:sp>
        <p:nvSpPr>
          <p:cNvPr id="3" name="Subtitle 2"/>
          <p:cNvSpPr>
            <a:spLocks noGrp="1"/>
          </p:cNvSpPr>
          <p:nvPr>
            <p:ph type="subTitle" idx="1"/>
          </p:nvPr>
        </p:nvSpPr>
        <p:spPr>
          <a:prstGeom prst="rect">
            <a:avLst/>
          </a:prstGeom>
        </p:spPr>
        <p:txBody>
          <a:bodyPr>
            <a:normAutofit/>
          </a:bodyPr>
          <a:lstStyle/>
          <a:p>
            <a:pPr algn="ctr"/>
            <a:r>
              <a:rPr lang="en-US" b="1" dirty="0" smtClean="0"/>
              <a:t>A NIGHTMARE FOR POLLSTERS</a:t>
            </a:r>
          </a:p>
          <a:p>
            <a:endParaRPr lang="en-US" dirty="0"/>
          </a:p>
          <a:p>
            <a:endParaRPr lang="en-US" dirty="0" smtClean="0"/>
          </a:p>
          <a:p>
            <a:endParaRPr lang="en-US" dirty="0"/>
          </a:p>
          <a:p>
            <a:endParaRPr lang="en-US" dirty="0" smtClean="0"/>
          </a:p>
          <a:p>
            <a:endParaRPr lang="en-US" dirty="0"/>
          </a:p>
          <a:p>
            <a:pPr algn="r"/>
            <a:r>
              <a:rPr lang="en-US" dirty="0" smtClean="0"/>
              <a:t>S.TRAVLOS-4</a:t>
            </a:r>
            <a:r>
              <a:rPr lang="en-US" baseline="30000" dirty="0" smtClean="0"/>
              <a:t>th</a:t>
            </a:r>
            <a:r>
              <a:rPr lang="en-US" dirty="0" smtClean="0"/>
              <a:t> of JANUARY 2015</a:t>
            </a:r>
          </a:p>
        </p:txBody>
      </p:sp>
    </p:spTree>
    <p:extLst>
      <p:ext uri="{BB962C8B-B14F-4D97-AF65-F5344CB8AC3E}">
        <p14:creationId xmlns:p14="http://schemas.microsoft.com/office/powerpoint/2010/main" val="1242461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TIGHT TIME SCHEDULE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60146939"/>
              </p:ext>
            </p:extLst>
          </p:nvPr>
        </p:nvGraphicFramePr>
        <p:xfrm>
          <a:off x="1114424" y="2595562"/>
          <a:ext cx="7610476" cy="3670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r>
              <a:rPr lang="en-US" smtClean="0"/>
              <a:t>1/4/15</a:t>
            </a:r>
            <a:endParaRPr lang="en-US"/>
          </a:p>
        </p:txBody>
      </p:sp>
      <p:sp>
        <p:nvSpPr>
          <p:cNvPr id="6" name="Footer Placeholder 5"/>
          <p:cNvSpPr>
            <a:spLocks noGrp="1"/>
          </p:cNvSpPr>
          <p:nvPr>
            <p:ph type="ftr" sz="quarter" idx="11"/>
          </p:nvPr>
        </p:nvSpPr>
        <p:spPr/>
        <p:txBody>
          <a:bodyPr/>
          <a:lstStyle/>
          <a:p>
            <a:r>
              <a:rPr lang="en-US" smtClean="0"/>
              <a:t>S. TRAVLOS</a:t>
            </a:r>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2</a:t>
            </a:fld>
            <a:endParaRPr lang="en-US"/>
          </a:p>
        </p:txBody>
      </p:sp>
    </p:spTree>
    <p:extLst>
      <p:ext uri="{BB962C8B-B14F-4D97-AF65-F5344CB8AC3E}">
        <p14:creationId xmlns:p14="http://schemas.microsoft.com/office/powerpoint/2010/main" val="3946353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CONCURRENT PROCESSES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If the first party manages to get 151 seats it will automatically get the mandate to form a government and within 2/3 days a new government will be announced.</a:t>
            </a:r>
          </a:p>
          <a:p>
            <a:r>
              <a:rPr lang="en-US" dirty="0" smtClean="0"/>
              <a:t>If the first party fails to get an outright majority it will still get the mandate but if it is unable to form a coalition government it will return the mandate. The second party will get the mandate and explore the possibility of forming a coalition government. If it fails the mandate goes to the third party. Then if the third party fails to form a government new national elections are called under a caretaker government. The President of the Republic may also, as a last resort effort, convene a meeting of all part leaders and try to explore the possibility of a coalition government.</a:t>
            </a:r>
          </a:p>
          <a:p>
            <a:r>
              <a:rPr lang="en-US" dirty="0" smtClean="0"/>
              <a:t>It goes without saying that if the first party (which is going to get a 50 seats bonus) fails to form a government it will be almost impossible for the second and third to succeed with the expected balance of power in the new parliament. </a:t>
            </a:r>
          </a:p>
          <a:p>
            <a:r>
              <a:rPr lang="en-US" dirty="0" smtClean="0"/>
              <a:t>Meanwhile the Parliament has to go through three rounds of electing a new President. With the expected balance of power a new President will be elected in the second round with at least 151 MPs voting for him. As soon as this process is concluded Parliament is dissolved and elections are held.</a:t>
            </a:r>
          </a:p>
          <a:p>
            <a:r>
              <a:rPr lang="en-US" dirty="0" smtClean="0"/>
              <a:t>The timing of the new elections depends on the conclusion of the election process of the President. </a:t>
            </a:r>
            <a:endParaRPr lang="en-US"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3</a:t>
            </a:fld>
            <a:endParaRPr lang="en-US"/>
          </a:p>
        </p:txBody>
      </p:sp>
    </p:spTree>
    <p:extLst>
      <p:ext uri="{BB962C8B-B14F-4D97-AF65-F5344CB8AC3E}">
        <p14:creationId xmlns:p14="http://schemas.microsoft.com/office/powerpoint/2010/main" val="1833187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COMPLEX CALCULATIONS FOR OUTRIGHT MAJORITY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2439489"/>
              </p:ext>
            </p:extLst>
          </p:nvPr>
        </p:nvGraphicFramePr>
        <p:xfrm>
          <a:off x="1114425" y="2595563"/>
          <a:ext cx="7610478" cy="1772920"/>
        </p:xfrm>
        <a:graphic>
          <a:graphicData uri="http://schemas.openxmlformats.org/drawingml/2006/table">
            <a:tbl>
              <a:tblPr firstRow="1" bandRow="1">
                <a:tableStyleId>{5C22544A-7EE6-4342-B048-85BDC9FD1C3A}</a:tableStyleId>
              </a:tblPr>
              <a:tblGrid>
                <a:gridCol w="874518"/>
                <a:gridCol w="481140"/>
                <a:gridCol w="481140"/>
                <a:gridCol w="481140"/>
                <a:gridCol w="481140"/>
                <a:gridCol w="481140"/>
                <a:gridCol w="481140"/>
                <a:gridCol w="481140"/>
                <a:gridCol w="481140"/>
                <a:gridCol w="481140"/>
                <a:gridCol w="481140"/>
                <a:gridCol w="481140"/>
                <a:gridCol w="481140"/>
                <a:gridCol w="481140"/>
                <a:gridCol w="481140"/>
              </a:tblGrid>
              <a:tr h="370840">
                <a:tc>
                  <a:txBody>
                    <a:bodyPr/>
                    <a:lstStyle/>
                    <a:p>
                      <a:r>
                        <a:rPr lang="en-US" sz="800" dirty="0" smtClean="0"/>
                        <a:t>OUTCOMES</a:t>
                      </a:r>
                      <a:endParaRPr lang="en-US" sz="800" dirty="0"/>
                    </a:p>
                  </a:txBody>
                  <a:tcPr anchor="ctr"/>
                </a:tc>
                <a:tc>
                  <a:txBody>
                    <a:bodyPr/>
                    <a:lstStyle/>
                    <a:p>
                      <a:pPr algn="ctr"/>
                      <a:r>
                        <a:rPr lang="en-US" sz="800" dirty="0" smtClean="0"/>
                        <a:t>1</a:t>
                      </a:r>
                      <a:endParaRPr lang="en-US" sz="800" dirty="0"/>
                    </a:p>
                  </a:txBody>
                  <a:tcPr anchor="ctr"/>
                </a:tc>
                <a:tc>
                  <a:txBody>
                    <a:bodyPr/>
                    <a:lstStyle/>
                    <a:p>
                      <a:pPr algn="ctr"/>
                      <a:r>
                        <a:rPr lang="en-US" sz="800" dirty="0" smtClean="0"/>
                        <a:t>2</a:t>
                      </a:r>
                      <a:endParaRPr lang="en-US" sz="800" dirty="0"/>
                    </a:p>
                  </a:txBody>
                  <a:tcPr anchor="ctr"/>
                </a:tc>
                <a:tc>
                  <a:txBody>
                    <a:bodyPr/>
                    <a:lstStyle/>
                    <a:p>
                      <a:pPr algn="ctr"/>
                      <a:r>
                        <a:rPr lang="en-US" sz="800" dirty="0" smtClean="0"/>
                        <a:t>3</a:t>
                      </a:r>
                      <a:endParaRPr lang="en-US" sz="800" dirty="0"/>
                    </a:p>
                  </a:txBody>
                  <a:tcPr anchor="ctr"/>
                </a:tc>
                <a:tc>
                  <a:txBody>
                    <a:bodyPr/>
                    <a:lstStyle/>
                    <a:p>
                      <a:pPr algn="ctr"/>
                      <a:r>
                        <a:rPr lang="en-US" sz="800" dirty="0" smtClean="0"/>
                        <a:t>4</a:t>
                      </a:r>
                      <a:endParaRPr lang="en-US" sz="800" dirty="0"/>
                    </a:p>
                  </a:txBody>
                  <a:tcPr anchor="ctr"/>
                </a:tc>
                <a:tc>
                  <a:txBody>
                    <a:bodyPr/>
                    <a:lstStyle/>
                    <a:p>
                      <a:pPr algn="ctr"/>
                      <a:r>
                        <a:rPr lang="en-US" sz="800" dirty="0" smtClean="0"/>
                        <a:t>5</a:t>
                      </a:r>
                      <a:endParaRPr lang="en-US" sz="800" dirty="0"/>
                    </a:p>
                  </a:txBody>
                  <a:tcPr anchor="ctr"/>
                </a:tc>
                <a:tc>
                  <a:txBody>
                    <a:bodyPr/>
                    <a:lstStyle/>
                    <a:p>
                      <a:pPr algn="ctr"/>
                      <a:r>
                        <a:rPr lang="en-US" sz="800" dirty="0" smtClean="0"/>
                        <a:t>6</a:t>
                      </a:r>
                      <a:endParaRPr lang="en-US" sz="800" dirty="0"/>
                    </a:p>
                  </a:txBody>
                  <a:tcPr anchor="ctr"/>
                </a:tc>
                <a:tc>
                  <a:txBody>
                    <a:bodyPr/>
                    <a:lstStyle/>
                    <a:p>
                      <a:pPr algn="ctr"/>
                      <a:r>
                        <a:rPr lang="en-US" sz="800" dirty="0" smtClean="0"/>
                        <a:t>7</a:t>
                      </a:r>
                      <a:endParaRPr lang="en-US" sz="800" dirty="0"/>
                    </a:p>
                  </a:txBody>
                  <a:tcPr anchor="ctr"/>
                </a:tc>
                <a:tc>
                  <a:txBody>
                    <a:bodyPr/>
                    <a:lstStyle/>
                    <a:p>
                      <a:pPr algn="ctr"/>
                      <a:r>
                        <a:rPr lang="en-US" sz="800" dirty="0" smtClean="0"/>
                        <a:t>8</a:t>
                      </a:r>
                      <a:endParaRPr lang="en-US" sz="800" dirty="0"/>
                    </a:p>
                  </a:txBody>
                  <a:tcPr anchor="ctr"/>
                </a:tc>
                <a:tc>
                  <a:txBody>
                    <a:bodyPr/>
                    <a:lstStyle/>
                    <a:p>
                      <a:pPr algn="ctr"/>
                      <a:r>
                        <a:rPr lang="en-US" sz="800" dirty="0" smtClean="0"/>
                        <a:t>9</a:t>
                      </a:r>
                      <a:endParaRPr lang="en-US" sz="800" dirty="0"/>
                    </a:p>
                  </a:txBody>
                  <a:tcPr anchor="ctr"/>
                </a:tc>
                <a:tc>
                  <a:txBody>
                    <a:bodyPr/>
                    <a:lstStyle/>
                    <a:p>
                      <a:pPr algn="ctr"/>
                      <a:r>
                        <a:rPr lang="en-US" sz="800" dirty="0" smtClean="0"/>
                        <a:t>10</a:t>
                      </a:r>
                      <a:endParaRPr lang="en-US" sz="800" dirty="0"/>
                    </a:p>
                  </a:txBody>
                  <a:tcPr anchor="ctr"/>
                </a:tc>
                <a:tc>
                  <a:txBody>
                    <a:bodyPr/>
                    <a:lstStyle/>
                    <a:p>
                      <a:pPr algn="ctr"/>
                      <a:r>
                        <a:rPr lang="en-US" sz="800" dirty="0" smtClean="0"/>
                        <a:t>11</a:t>
                      </a:r>
                      <a:endParaRPr lang="en-US" sz="800" dirty="0"/>
                    </a:p>
                  </a:txBody>
                  <a:tcPr anchor="ctr"/>
                </a:tc>
                <a:tc>
                  <a:txBody>
                    <a:bodyPr/>
                    <a:lstStyle/>
                    <a:p>
                      <a:pPr algn="ctr"/>
                      <a:r>
                        <a:rPr lang="en-US" sz="800" dirty="0" smtClean="0"/>
                        <a:t>12</a:t>
                      </a:r>
                      <a:endParaRPr lang="en-US" sz="800" dirty="0"/>
                    </a:p>
                  </a:txBody>
                  <a:tcPr anchor="ctr"/>
                </a:tc>
                <a:tc>
                  <a:txBody>
                    <a:bodyPr/>
                    <a:lstStyle/>
                    <a:p>
                      <a:pPr algn="ctr"/>
                      <a:r>
                        <a:rPr lang="en-US" sz="800" dirty="0" smtClean="0"/>
                        <a:t>13</a:t>
                      </a:r>
                      <a:endParaRPr lang="en-US" sz="800" dirty="0"/>
                    </a:p>
                  </a:txBody>
                  <a:tcPr anchor="ctr"/>
                </a:tc>
                <a:tc>
                  <a:txBody>
                    <a:bodyPr/>
                    <a:lstStyle/>
                    <a:p>
                      <a:pPr algn="ctr"/>
                      <a:r>
                        <a:rPr lang="en-US" sz="800" dirty="0" smtClean="0"/>
                        <a:t>14</a:t>
                      </a:r>
                      <a:endParaRPr lang="en-US" sz="800" dirty="0"/>
                    </a:p>
                  </a:txBody>
                  <a:tcPr anchor="ctr"/>
                </a:tc>
              </a:tr>
              <a:tr h="370840">
                <a:tc>
                  <a:txBody>
                    <a:bodyPr/>
                    <a:lstStyle/>
                    <a:p>
                      <a:r>
                        <a:rPr lang="en-US" sz="800" dirty="0" smtClean="0"/>
                        <a:t>Total percentage of parties not gaining 3%</a:t>
                      </a:r>
                      <a:endParaRPr lang="en-US" sz="800" dirty="0"/>
                    </a:p>
                  </a:txBody>
                  <a:tcPr/>
                </a:tc>
                <a:tc>
                  <a:txBody>
                    <a:bodyPr/>
                    <a:lstStyle/>
                    <a:p>
                      <a:pPr algn="ctr"/>
                      <a:r>
                        <a:rPr lang="en-US" sz="800" dirty="0" smtClean="0"/>
                        <a:t>3%</a:t>
                      </a:r>
                      <a:endParaRPr lang="en-US" sz="800" dirty="0"/>
                    </a:p>
                  </a:txBody>
                  <a:tcPr anchor="ctr"/>
                </a:tc>
                <a:tc>
                  <a:txBody>
                    <a:bodyPr/>
                    <a:lstStyle/>
                    <a:p>
                      <a:pPr algn="ctr"/>
                      <a:r>
                        <a:rPr lang="en-US" sz="800" dirty="0" smtClean="0"/>
                        <a:t>4%</a:t>
                      </a:r>
                      <a:endParaRPr lang="en-US" sz="800" dirty="0"/>
                    </a:p>
                  </a:txBody>
                  <a:tcPr anchor="ctr"/>
                </a:tc>
                <a:tc>
                  <a:txBody>
                    <a:bodyPr/>
                    <a:lstStyle/>
                    <a:p>
                      <a:pPr algn="ctr"/>
                      <a:r>
                        <a:rPr lang="en-US" sz="800" dirty="0" smtClean="0"/>
                        <a:t>5%</a:t>
                      </a:r>
                      <a:endParaRPr lang="en-US" sz="800" dirty="0"/>
                    </a:p>
                  </a:txBody>
                  <a:tcPr anchor="ctr"/>
                </a:tc>
                <a:tc>
                  <a:txBody>
                    <a:bodyPr/>
                    <a:lstStyle/>
                    <a:p>
                      <a:pPr algn="ctr"/>
                      <a:r>
                        <a:rPr lang="en-US" sz="800" dirty="0" smtClean="0"/>
                        <a:t>6%</a:t>
                      </a:r>
                      <a:endParaRPr lang="en-US" sz="800" dirty="0"/>
                    </a:p>
                  </a:txBody>
                  <a:tcPr anchor="ctr"/>
                </a:tc>
                <a:tc>
                  <a:txBody>
                    <a:bodyPr/>
                    <a:lstStyle/>
                    <a:p>
                      <a:pPr algn="ctr"/>
                      <a:r>
                        <a:rPr lang="en-US" sz="800" dirty="0" smtClean="0"/>
                        <a:t>7%</a:t>
                      </a:r>
                      <a:endParaRPr lang="en-US" sz="800" dirty="0"/>
                    </a:p>
                  </a:txBody>
                  <a:tcPr anchor="ctr"/>
                </a:tc>
                <a:tc>
                  <a:txBody>
                    <a:bodyPr/>
                    <a:lstStyle/>
                    <a:p>
                      <a:pPr algn="ctr"/>
                      <a:r>
                        <a:rPr lang="en-US" sz="800" dirty="0" smtClean="0"/>
                        <a:t>8%</a:t>
                      </a:r>
                      <a:endParaRPr lang="en-US" sz="800" dirty="0"/>
                    </a:p>
                  </a:txBody>
                  <a:tcPr anchor="ctr"/>
                </a:tc>
                <a:tc>
                  <a:txBody>
                    <a:bodyPr/>
                    <a:lstStyle/>
                    <a:p>
                      <a:pPr algn="ctr"/>
                      <a:r>
                        <a:rPr lang="en-US" sz="800" dirty="0" smtClean="0"/>
                        <a:t>9%</a:t>
                      </a:r>
                      <a:endParaRPr lang="en-US" sz="800" dirty="0"/>
                    </a:p>
                  </a:txBody>
                  <a:tcPr anchor="ctr"/>
                </a:tc>
                <a:tc>
                  <a:txBody>
                    <a:bodyPr/>
                    <a:lstStyle/>
                    <a:p>
                      <a:pPr algn="ctr"/>
                      <a:r>
                        <a:rPr lang="en-US" sz="800" dirty="0" smtClean="0"/>
                        <a:t>10%</a:t>
                      </a:r>
                      <a:endParaRPr lang="en-US" sz="800" dirty="0"/>
                    </a:p>
                  </a:txBody>
                  <a:tcPr anchor="ctr"/>
                </a:tc>
                <a:tc>
                  <a:txBody>
                    <a:bodyPr/>
                    <a:lstStyle/>
                    <a:p>
                      <a:pPr algn="ctr"/>
                      <a:r>
                        <a:rPr lang="en-US" sz="800" dirty="0" smtClean="0"/>
                        <a:t>11%</a:t>
                      </a:r>
                      <a:endParaRPr lang="en-US" sz="800" dirty="0"/>
                    </a:p>
                  </a:txBody>
                  <a:tcPr anchor="ctr"/>
                </a:tc>
                <a:tc>
                  <a:txBody>
                    <a:bodyPr/>
                    <a:lstStyle/>
                    <a:p>
                      <a:pPr algn="ctr"/>
                      <a:r>
                        <a:rPr lang="en-US" sz="800" dirty="0" smtClean="0"/>
                        <a:t>12%</a:t>
                      </a:r>
                      <a:endParaRPr lang="en-US" sz="800" dirty="0"/>
                    </a:p>
                  </a:txBody>
                  <a:tcPr anchor="ctr"/>
                </a:tc>
                <a:tc>
                  <a:txBody>
                    <a:bodyPr/>
                    <a:lstStyle/>
                    <a:p>
                      <a:pPr algn="ctr"/>
                      <a:r>
                        <a:rPr lang="en-US" sz="800" dirty="0" smtClean="0"/>
                        <a:t>13%</a:t>
                      </a:r>
                      <a:endParaRPr lang="en-US" sz="800" dirty="0"/>
                    </a:p>
                  </a:txBody>
                  <a:tcPr anchor="ctr"/>
                </a:tc>
                <a:tc>
                  <a:txBody>
                    <a:bodyPr/>
                    <a:lstStyle/>
                    <a:p>
                      <a:pPr algn="ctr"/>
                      <a:r>
                        <a:rPr lang="en-US" sz="800" dirty="0" smtClean="0"/>
                        <a:t>14%</a:t>
                      </a:r>
                      <a:endParaRPr lang="en-US" sz="800" dirty="0"/>
                    </a:p>
                  </a:txBody>
                  <a:tcPr anchor="ctr"/>
                </a:tc>
                <a:tc>
                  <a:txBody>
                    <a:bodyPr/>
                    <a:lstStyle/>
                    <a:p>
                      <a:pPr algn="ctr"/>
                      <a:r>
                        <a:rPr lang="en-US" sz="800" dirty="0" smtClean="0"/>
                        <a:t>15%</a:t>
                      </a:r>
                      <a:endParaRPr lang="en-US" sz="800" dirty="0"/>
                    </a:p>
                  </a:txBody>
                  <a:tcPr anchor="ctr"/>
                </a:tc>
                <a:tc>
                  <a:txBody>
                    <a:bodyPr/>
                    <a:lstStyle/>
                    <a:p>
                      <a:pPr algn="ctr"/>
                      <a:r>
                        <a:rPr lang="en-US" sz="800" dirty="0" smtClean="0"/>
                        <a:t>16%</a:t>
                      </a:r>
                      <a:endParaRPr lang="en-US" sz="800" dirty="0"/>
                    </a:p>
                  </a:txBody>
                  <a:tcPr anchor="ctr"/>
                </a:tc>
              </a:tr>
              <a:tr h="370840">
                <a:tc>
                  <a:txBody>
                    <a:bodyPr/>
                    <a:lstStyle/>
                    <a:p>
                      <a:r>
                        <a:rPr lang="en-US" sz="800" dirty="0" smtClean="0"/>
                        <a:t>Required percentage of popular vote for the first party to have majority</a:t>
                      </a:r>
                      <a:endParaRPr lang="en-US" sz="800" dirty="0"/>
                    </a:p>
                  </a:txBody>
                  <a:tcPr/>
                </a:tc>
                <a:tc>
                  <a:txBody>
                    <a:bodyPr/>
                    <a:lstStyle/>
                    <a:p>
                      <a:pPr algn="ctr"/>
                      <a:r>
                        <a:rPr lang="en-US" sz="800" dirty="0" smtClean="0"/>
                        <a:t>39,2%</a:t>
                      </a:r>
                      <a:endParaRPr lang="en-US" sz="800" dirty="0"/>
                    </a:p>
                  </a:txBody>
                  <a:tcPr anchor="ctr"/>
                </a:tc>
                <a:tc>
                  <a:txBody>
                    <a:bodyPr/>
                    <a:lstStyle/>
                    <a:p>
                      <a:pPr algn="ctr"/>
                      <a:r>
                        <a:rPr lang="en-US" sz="800" dirty="0" smtClean="0"/>
                        <a:t>38,8%</a:t>
                      </a:r>
                      <a:endParaRPr lang="en-US" sz="800" dirty="0"/>
                    </a:p>
                  </a:txBody>
                  <a:tcPr anchor="ctr"/>
                </a:tc>
                <a:tc>
                  <a:txBody>
                    <a:bodyPr/>
                    <a:lstStyle/>
                    <a:p>
                      <a:pPr algn="ctr"/>
                      <a:r>
                        <a:rPr lang="en-US" sz="800" dirty="0" smtClean="0"/>
                        <a:t>38,4%</a:t>
                      </a:r>
                      <a:endParaRPr lang="en-US" sz="800" dirty="0"/>
                    </a:p>
                  </a:txBody>
                  <a:tcPr anchor="ctr"/>
                </a:tc>
                <a:tc>
                  <a:txBody>
                    <a:bodyPr/>
                    <a:lstStyle/>
                    <a:p>
                      <a:pPr algn="ctr"/>
                      <a:r>
                        <a:rPr lang="en-US" sz="800" dirty="0" smtClean="0"/>
                        <a:t>38,0%</a:t>
                      </a:r>
                      <a:endParaRPr lang="en-US" sz="800" dirty="0"/>
                    </a:p>
                  </a:txBody>
                  <a:tcPr anchor="ctr"/>
                </a:tc>
                <a:tc>
                  <a:txBody>
                    <a:bodyPr/>
                    <a:lstStyle/>
                    <a:p>
                      <a:pPr algn="ctr"/>
                      <a:r>
                        <a:rPr lang="en-US" sz="800" dirty="0" smtClean="0"/>
                        <a:t>37,6%</a:t>
                      </a:r>
                      <a:endParaRPr lang="en-US" sz="800" dirty="0"/>
                    </a:p>
                  </a:txBody>
                  <a:tcPr anchor="ctr">
                    <a:solidFill>
                      <a:schemeClr val="accent3">
                        <a:lumMod val="60000"/>
                        <a:lumOff val="40000"/>
                      </a:schemeClr>
                    </a:solidFill>
                  </a:tcPr>
                </a:tc>
                <a:tc>
                  <a:txBody>
                    <a:bodyPr/>
                    <a:lstStyle/>
                    <a:p>
                      <a:pPr algn="ctr"/>
                      <a:r>
                        <a:rPr lang="en-US" sz="800" dirty="0" smtClean="0"/>
                        <a:t>37,2%</a:t>
                      </a:r>
                      <a:endParaRPr lang="en-US" sz="800" dirty="0"/>
                    </a:p>
                  </a:txBody>
                  <a:tcPr anchor="ctr">
                    <a:solidFill>
                      <a:schemeClr val="accent3">
                        <a:lumMod val="60000"/>
                        <a:lumOff val="40000"/>
                      </a:schemeClr>
                    </a:solidFill>
                  </a:tcPr>
                </a:tc>
                <a:tc>
                  <a:txBody>
                    <a:bodyPr/>
                    <a:lstStyle/>
                    <a:p>
                      <a:pPr algn="ctr"/>
                      <a:r>
                        <a:rPr lang="en-US" sz="800" dirty="0" smtClean="0"/>
                        <a:t>36,8%</a:t>
                      </a:r>
                      <a:endParaRPr lang="en-US" sz="800" dirty="0"/>
                    </a:p>
                  </a:txBody>
                  <a:tcPr anchor="ctr">
                    <a:solidFill>
                      <a:schemeClr val="accent3">
                        <a:lumMod val="60000"/>
                        <a:lumOff val="40000"/>
                      </a:schemeClr>
                    </a:solidFill>
                  </a:tcPr>
                </a:tc>
                <a:tc>
                  <a:txBody>
                    <a:bodyPr/>
                    <a:lstStyle/>
                    <a:p>
                      <a:pPr algn="ctr"/>
                      <a:r>
                        <a:rPr lang="en-US" sz="800" dirty="0" smtClean="0"/>
                        <a:t>36,4%</a:t>
                      </a:r>
                      <a:endParaRPr lang="en-US" sz="800" dirty="0"/>
                    </a:p>
                  </a:txBody>
                  <a:tcPr anchor="ctr">
                    <a:solidFill>
                      <a:schemeClr val="accent3">
                        <a:lumMod val="60000"/>
                        <a:lumOff val="40000"/>
                      </a:schemeClr>
                    </a:solidFill>
                  </a:tcPr>
                </a:tc>
                <a:tc>
                  <a:txBody>
                    <a:bodyPr/>
                    <a:lstStyle/>
                    <a:p>
                      <a:pPr algn="ctr"/>
                      <a:r>
                        <a:rPr lang="en-US" sz="800" dirty="0" smtClean="0"/>
                        <a:t>36%</a:t>
                      </a:r>
                      <a:endParaRPr lang="en-US" sz="800" dirty="0"/>
                    </a:p>
                  </a:txBody>
                  <a:tcPr anchor="ctr">
                    <a:solidFill>
                      <a:schemeClr val="accent3">
                        <a:lumMod val="60000"/>
                        <a:lumOff val="40000"/>
                      </a:schemeClr>
                    </a:solidFill>
                  </a:tcPr>
                </a:tc>
                <a:tc>
                  <a:txBody>
                    <a:bodyPr/>
                    <a:lstStyle/>
                    <a:p>
                      <a:pPr algn="ctr"/>
                      <a:r>
                        <a:rPr lang="en-US" sz="800" dirty="0" smtClean="0"/>
                        <a:t>35,6%</a:t>
                      </a:r>
                      <a:endParaRPr lang="en-US" sz="800" dirty="0"/>
                    </a:p>
                  </a:txBody>
                  <a:tcPr anchor="ctr"/>
                </a:tc>
                <a:tc>
                  <a:txBody>
                    <a:bodyPr/>
                    <a:lstStyle/>
                    <a:p>
                      <a:pPr algn="ctr"/>
                      <a:r>
                        <a:rPr lang="en-US" sz="800" dirty="0" smtClean="0"/>
                        <a:t>35,2%</a:t>
                      </a:r>
                      <a:endParaRPr lang="en-US" sz="800" dirty="0"/>
                    </a:p>
                  </a:txBody>
                  <a:tcPr anchor="ctr"/>
                </a:tc>
                <a:tc>
                  <a:txBody>
                    <a:bodyPr/>
                    <a:lstStyle/>
                    <a:p>
                      <a:pPr algn="ctr"/>
                      <a:r>
                        <a:rPr lang="en-US" sz="800" dirty="0" smtClean="0"/>
                        <a:t>34,8%</a:t>
                      </a:r>
                      <a:endParaRPr lang="en-US" sz="800" dirty="0"/>
                    </a:p>
                  </a:txBody>
                  <a:tcPr anchor="ctr"/>
                </a:tc>
                <a:tc>
                  <a:txBody>
                    <a:bodyPr/>
                    <a:lstStyle/>
                    <a:p>
                      <a:pPr algn="ctr"/>
                      <a:r>
                        <a:rPr lang="en-US" sz="800" dirty="0" smtClean="0"/>
                        <a:t>34,4%</a:t>
                      </a:r>
                      <a:endParaRPr lang="en-US" sz="800" dirty="0"/>
                    </a:p>
                  </a:txBody>
                  <a:tcPr anchor="ctr"/>
                </a:tc>
                <a:tc>
                  <a:txBody>
                    <a:bodyPr/>
                    <a:lstStyle/>
                    <a:p>
                      <a:pPr algn="ctr"/>
                      <a:r>
                        <a:rPr lang="en-US" sz="800" dirty="0" smtClean="0"/>
                        <a:t>34%</a:t>
                      </a:r>
                      <a:endParaRPr lang="en-US" sz="800" dirty="0"/>
                    </a:p>
                  </a:txBody>
                  <a:tcPr anchor="ctr"/>
                </a:tc>
              </a:tr>
            </a:tbl>
          </a:graphicData>
        </a:graphic>
      </p:graphicFrame>
      <p:sp>
        <p:nvSpPr>
          <p:cNvPr id="6" name="Left Brace 5"/>
          <p:cNvSpPr/>
          <p:nvPr/>
        </p:nvSpPr>
        <p:spPr>
          <a:xfrm rot="16200000">
            <a:off x="4769434" y="3828900"/>
            <a:ext cx="657969" cy="2241062"/>
          </a:xfrm>
          <a:prstGeom prst="leftBrace">
            <a:avLst>
              <a:gd name="adj1" fmla="val 8333"/>
              <a:gd name="adj2" fmla="val 49272"/>
            </a:avLst>
          </a:prstGeom>
          <a:noFill/>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6"/>
          <p:cNvSpPr/>
          <p:nvPr/>
        </p:nvSpPr>
        <p:spPr>
          <a:xfrm>
            <a:off x="3977888" y="5575115"/>
            <a:ext cx="2157020" cy="51362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smtClean="0">
                <a:solidFill>
                  <a:srgbClr val="800000"/>
                </a:solidFill>
              </a:rPr>
              <a:t>Interval of most likely outcomes </a:t>
            </a:r>
            <a:endParaRPr lang="en-US" sz="1600" b="1" dirty="0">
              <a:solidFill>
                <a:srgbClr val="800000"/>
              </a:solidFill>
            </a:endParaRPr>
          </a:p>
        </p:txBody>
      </p:sp>
      <p:sp>
        <p:nvSpPr>
          <p:cNvPr id="8" name="Date Placeholder 7"/>
          <p:cNvSpPr>
            <a:spLocks noGrp="1"/>
          </p:cNvSpPr>
          <p:nvPr>
            <p:ph type="dt" sz="half" idx="10"/>
          </p:nvPr>
        </p:nvSpPr>
        <p:spPr/>
        <p:txBody>
          <a:bodyPr/>
          <a:lstStyle/>
          <a:p>
            <a:r>
              <a:rPr lang="en-US" smtClean="0"/>
              <a:t>1/4/15</a:t>
            </a:r>
            <a:endParaRPr lang="en-US"/>
          </a:p>
        </p:txBody>
      </p:sp>
      <p:sp>
        <p:nvSpPr>
          <p:cNvPr id="9" name="Footer Placeholder 8"/>
          <p:cNvSpPr>
            <a:spLocks noGrp="1"/>
          </p:cNvSpPr>
          <p:nvPr>
            <p:ph type="ftr" sz="quarter" idx="11"/>
          </p:nvPr>
        </p:nvSpPr>
        <p:spPr/>
        <p:txBody>
          <a:bodyPr/>
          <a:lstStyle/>
          <a:p>
            <a:r>
              <a:rPr lang="en-US" smtClean="0"/>
              <a:t>S. TRAVLOS</a:t>
            </a:r>
            <a:endParaRPr lang="en-US"/>
          </a:p>
        </p:txBody>
      </p:sp>
      <p:sp>
        <p:nvSpPr>
          <p:cNvPr id="10" name="Slide Number Placeholder 9"/>
          <p:cNvSpPr>
            <a:spLocks noGrp="1"/>
          </p:cNvSpPr>
          <p:nvPr>
            <p:ph type="sldNum" sz="quarter" idx="12"/>
          </p:nvPr>
        </p:nvSpPr>
        <p:spPr/>
        <p:txBody>
          <a:bodyPr/>
          <a:lstStyle/>
          <a:p>
            <a:fld id="{4A822907-8A9D-4F6B-98F6-913902AD56B5}" type="slidenum">
              <a:rPr lang="en-US" smtClean="0"/>
              <a:t>4</a:t>
            </a:fld>
            <a:endParaRPr lang="en-US"/>
          </a:p>
        </p:txBody>
      </p:sp>
    </p:spTree>
    <p:extLst>
      <p:ext uri="{BB962C8B-B14F-4D97-AF65-F5344CB8AC3E}">
        <p14:creationId xmlns:p14="http://schemas.microsoft.com/office/powerpoint/2010/main" val="3434844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CALCULATIONS EXPLAINED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Whether a party gains an outright majority depends on the votes going to small parties that do not manage to reach the 3% threshold required for representation. The largest the percentage going to these parties the lower the threshold for the first party to get a majority.</a:t>
            </a:r>
          </a:p>
          <a:p>
            <a:r>
              <a:rPr lang="en-US" dirty="0" smtClean="0"/>
              <a:t>The experience of previous elections indicates that this number changes depending on the mood of the electorate. In the first elections of 2012 in May the total percentage going to the small parties was 19%. However, in the second </a:t>
            </a:r>
            <a:r>
              <a:rPr lang="en-US" dirty="0" err="1" smtClean="0"/>
              <a:t>polarised</a:t>
            </a:r>
            <a:r>
              <a:rPr lang="en-US" dirty="0" smtClean="0"/>
              <a:t> elections of June 2012 that number nosedived to 6% requiring a 38% vote for the first party to gain 151 seats.</a:t>
            </a:r>
          </a:p>
          <a:p>
            <a:r>
              <a:rPr lang="en-US" dirty="0" smtClean="0"/>
              <a:t>In the previous table the outcomes 5 to 9 seem to be the most probable in the forthcoming elections.   </a:t>
            </a:r>
            <a:endParaRPr lang="en-US"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5</a:t>
            </a:fld>
            <a:endParaRPr lang="en-US"/>
          </a:p>
        </p:txBody>
      </p:sp>
    </p:spTree>
    <p:extLst>
      <p:ext uri="{BB962C8B-B14F-4D97-AF65-F5344CB8AC3E}">
        <p14:creationId xmlns:p14="http://schemas.microsoft.com/office/powerpoint/2010/main" val="256813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With so many undecided voters and a fragmentation of the political system it is difficult to predict not only the gap between the first and the second but also the number of parties that will manage to exceed the 3% threshold.</a:t>
            </a:r>
          </a:p>
          <a:p>
            <a:r>
              <a:rPr lang="en-US" dirty="0" smtClean="0"/>
              <a:t>Latest polls indicate a diminishing gap between SYRIZA and ND, at least another 4 parties (POTAMI, PASOK, GOLDEN DAWN, COMMUNIST PARTY) entering parliament and one other party (INDEPENDENT GREEKS) very close to the 3% threshold.</a:t>
            </a:r>
          </a:p>
          <a:p>
            <a:r>
              <a:rPr lang="en-US" dirty="0" smtClean="0"/>
              <a:t>More complications arise from the creation of the new party led by Mr. G. Papandreou. The new party will undermine PASOK and possibly win back some voters from SYRIZA. It will take at least a week to determine the possible impact of the new party. </a:t>
            </a:r>
            <a:endParaRPr lang="en-US" dirty="0"/>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6</a:t>
            </a:fld>
            <a:endParaRPr lang="en-US"/>
          </a:p>
        </p:txBody>
      </p:sp>
    </p:spTree>
    <p:extLst>
      <p:ext uri="{BB962C8B-B14F-4D97-AF65-F5344CB8AC3E}">
        <p14:creationId xmlns:p14="http://schemas.microsoft.com/office/powerpoint/2010/main" val="266525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LONGER TERM TENDENCIES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9303612"/>
              </p:ext>
            </p:extLst>
          </p:nvPr>
        </p:nvGraphicFramePr>
        <p:xfrm>
          <a:off x="1114425" y="2595563"/>
          <a:ext cx="7610475" cy="3670300"/>
        </p:xfrm>
        <a:graphic>
          <a:graphicData uri="http://schemas.openxmlformats.org/drawingml/2006/chart">
            <c:chart xmlns:c="http://schemas.openxmlformats.org/drawingml/2006/chart" xmlns:r="http://schemas.openxmlformats.org/officeDocument/2006/relationships" r:id="rId2"/>
          </a:graphicData>
        </a:graphic>
      </p:graphicFrame>
      <p:sp>
        <p:nvSpPr>
          <p:cNvPr id="5" name="Date Placeholder 4"/>
          <p:cNvSpPr>
            <a:spLocks noGrp="1"/>
          </p:cNvSpPr>
          <p:nvPr>
            <p:ph type="dt" sz="half" idx="10"/>
          </p:nvPr>
        </p:nvSpPr>
        <p:spPr/>
        <p:txBody>
          <a:bodyPr/>
          <a:lstStyle/>
          <a:p>
            <a:r>
              <a:rPr lang="en-US" smtClean="0"/>
              <a:t>1/4/15</a:t>
            </a:r>
            <a:endParaRPr lang="en-US"/>
          </a:p>
        </p:txBody>
      </p:sp>
      <p:sp>
        <p:nvSpPr>
          <p:cNvPr id="6" name="Footer Placeholder 5"/>
          <p:cNvSpPr>
            <a:spLocks noGrp="1"/>
          </p:cNvSpPr>
          <p:nvPr>
            <p:ph type="ftr" sz="quarter" idx="11"/>
          </p:nvPr>
        </p:nvSpPr>
        <p:spPr/>
        <p:txBody>
          <a:bodyPr/>
          <a:lstStyle/>
          <a:p>
            <a:r>
              <a:rPr lang="en-US" smtClean="0"/>
              <a:t>S. TRAVLOS</a:t>
            </a:r>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7</a:t>
            </a:fld>
            <a:endParaRPr lang="en-US"/>
          </a:p>
        </p:txBody>
      </p:sp>
    </p:spTree>
    <p:extLst>
      <p:ext uri="{BB962C8B-B14F-4D97-AF65-F5344CB8AC3E}">
        <p14:creationId xmlns:p14="http://schemas.microsoft.com/office/powerpoint/2010/main" val="3240846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LIKELY OUTCOMES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5113605"/>
              </p:ext>
            </p:extLst>
          </p:nvPr>
        </p:nvGraphicFramePr>
        <p:xfrm>
          <a:off x="1114425" y="2595563"/>
          <a:ext cx="7610475" cy="3876040"/>
        </p:xfrm>
        <a:graphic>
          <a:graphicData uri="http://schemas.openxmlformats.org/drawingml/2006/table">
            <a:tbl>
              <a:tblPr firstRow="1" bandRow="1">
                <a:tableStyleId>{5C22544A-7EE6-4342-B048-85BDC9FD1C3A}</a:tableStyleId>
              </a:tblPr>
              <a:tblGrid>
                <a:gridCol w="2125777"/>
                <a:gridCol w="1092518"/>
                <a:gridCol w="4392180"/>
              </a:tblGrid>
              <a:tr h="370840">
                <a:tc>
                  <a:txBody>
                    <a:bodyPr/>
                    <a:lstStyle/>
                    <a:p>
                      <a:r>
                        <a:rPr lang="en-US" sz="1000" dirty="0" smtClean="0"/>
                        <a:t>POSSIBLE OUTCOMES</a:t>
                      </a:r>
                      <a:endParaRPr lang="en-US" sz="1000" dirty="0"/>
                    </a:p>
                  </a:txBody>
                  <a:tcPr anchor="ctr"/>
                </a:tc>
                <a:tc>
                  <a:txBody>
                    <a:bodyPr/>
                    <a:lstStyle/>
                    <a:p>
                      <a:pPr algn="ctr"/>
                      <a:r>
                        <a:rPr lang="en-US" sz="1000" dirty="0" smtClean="0"/>
                        <a:t>PROBABILITY</a:t>
                      </a:r>
                      <a:endParaRPr lang="en-US" sz="1000" dirty="0"/>
                    </a:p>
                  </a:txBody>
                  <a:tcPr anchor="ctr"/>
                </a:tc>
                <a:tc>
                  <a:txBody>
                    <a:bodyPr/>
                    <a:lstStyle/>
                    <a:p>
                      <a:pPr algn="ctr"/>
                      <a:r>
                        <a:rPr lang="en-US" sz="1000" dirty="0" smtClean="0"/>
                        <a:t>IMPACT ON NEGOTIATIONS</a:t>
                      </a:r>
                      <a:endParaRPr lang="en-US" sz="1000" dirty="0"/>
                    </a:p>
                  </a:txBody>
                  <a:tcPr anchor="ctr"/>
                </a:tc>
              </a:tr>
              <a:tr h="370840">
                <a:tc>
                  <a:txBody>
                    <a:bodyPr/>
                    <a:lstStyle/>
                    <a:p>
                      <a:r>
                        <a:rPr lang="en-US" sz="1000" dirty="0" smtClean="0"/>
                        <a:t>SYRIZA MAJORITY</a:t>
                      </a:r>
                      <a:endParaRPr lang="en-US" sz="1000" dirty="0"/>
                    </a:p>
                  </a:txBody>
                  <a:tcPr/>
                </a:tc>
                <a:tc>
                  <a:txBody>
                    <a:bodyPr/>
                    <a:lstStyle/>
                    <a:p>
                      <a:pPr algn="ctr"/>
                      <a:r>
                        <a:rPr lang="en-US" sz="1000" dirty="0" smtClean="0"/>
                        <a:t>20%</a:t>
                      </a:r>
                      <a:endParaRPr lang="en-US" sz="1000" dirty="0"/>
                    </a:p>
                  </a:txBody>
                  <a:tcPr anchor="ctr"/>
                </a:tc>
                <a:tc>
                  <a:txBody>
                    <a:bodyPr/>
                    <a:lstStyle/>
                    <a:p>
                      <a:r>
                        <a:rPr lang="en-US" sz="1000" dirty="0" smtClean="0"/>
                        <a:t>Negotiations</a:t>
                      </a:r>
                      <a:r>
                        <a:rPr lang="en-US" sz="1000" baseline="0" dirty="0" smtClean="0"/>
                        <a:t> with creditors will be difficult as SYRIZA has turned to a more radical rhetoric in order to attract voters in the run up to elections. They believe that the Europeans will be forced to change their position and reach a compromise by June 2015. The ECB will stop refinancing banks after the end of the extension of the current MOU at the end of February 2015.</a:t>
                      </a:r>
                      <a:endParaRPr lang="en-US" sz="1000" dirty="0"/>
                    </a:p>
                  </a:txBody>
                  <a:tcPr/>
                </a:tc>
              </a:tr>
              <a:tr h="370840">
                <a:tc>
                  <a:txBody>
                    <a:bodyPr/>
                    <a:lstStyle/>
                    <a:p>
                      <a:r>
                        <a:rPr lang="en-US" sz="1000" dirty="0" smtClean="0"/>
                        <a:t>SYRIZA COALITION A (with POTAMI or PASOK)</a:t>
                      </a:r>
                      <a:endParaRPr lang="en-US" sz="1000" dirty="0"/>
                    </a:p>
                  </a:txBody>
                  <a:tcPr/>
                </a:tc>
                <a:tc>
                  <a:txBody>
                    <a:bodyPr/>
                    <a:lstStyle/>
                    <a:p>
                      <a:pPr algn="ctr"/>
                      <a:r>
                        <a:rPr lang="en-US" sz="1000" dirty="0" smtClean="0"/>
                        <a:t>30%</a:t>
                      </a:r>
                      <a:endParaRPr lang="en-US" sz="1000" dirty="0"/>
                    </a:p>
                  </a:txBody>
                  <a:tcPr anchor="ctr"/>
                </a:tc>
                <a:tc>
                  <a:txBody>
                    <a:bodyPr/>
                    <a:lstStyle/>
                    <a:p>
                      <a:r>
                        <a:rPr lang="en-US" sz="1000" dirty="0" smtClean="0"/>
                        <a:t>SYRIZA will be held back to a more moderate policy stand as possible partners are pro European but</a:t>
                      </a:r>
                      <a:r>
                        <a:rPr lang="en-US" sz="1000" baseline="0" dirty="0" smtClean="0"/>
                        <a:t> still negotiations will be difficult and lengthy with uncertain outcome. The internal left opposition will be opposing any compromise.</a:t>
                      </a:r>
                      <a:endParaRPr lang="en-US" sz="1000" dirty="0"/>
                    </a:p>
                  </a:txBody>
                  <a:tcPr/>
                </a:tc>
              </a:tr>
              <a:tr h="370840">
                <a:tc>
                  <a:txBody>
                    <a:bodyPr/>
                    <a:lstStyle/>
                    <a:p>
                      <a:r>
                        <a:rPr lang="en-US" sz="1000" dirty="0" smtClean="0"/>
                        <a:t>SYRIZA COALITION B (with IND GREEKS)</a:t>
                      </a:r>
                      <a:endParaRPr lang="en-US" sz="1000" dirty="0"/>
                    </a:p>
                  </a:txBody>
                  <a:tcPr/>
                </a:tc>
                <a:tc>
                  <a:txBody>
                    <a:bodyPr/>
                    <a:lstStyle/>
                    <a:p>
                      <a:pPr algn="ctr"/>
                      <a:r>
                        <a:rPr lang="en-US" sz="1000" dirty="0" smtClean="0"/>
                        <a:t>10%</a:t>
                      </a:r>
                      <a:endParaRPr lang="en-US" sz="1000" dirty="0"/>
                    </a:p>
                  </a:txBody>
                  <a:tcPr anchor="ctr"/>
                </a:tc>
                <a:tc>
                  <a:txBody>
                    <a:bodyPr/>
                    <a:lstStyle/>
                    <a:p>
                      <a:r>
                        <a:rPr lang="en-US" sz="1000" dirty="0" smtClean="0"/>
                        <a:t>Negotiations</a:t>
                      </a:r>
                      <a:r>
                        <a:rPr lang="en-US" sz="1000" baseline="0" dirty="0" smtClean="0"/>
                        <a:t> with creditors will be difficult as SYRIZA will be supported by a very anti MOU party with an unpredictable leader.</a:t>
                      </a:r>
                      <a:endParaRPr lang="en-US" sz="1000" dirty="0"/>
                    </a:p>
                  </a:txBody>
                  <a:tcPr/>
                </a:tc>
              </a:tr>
              <a:tr h="370840">
                <a:tc>
                  <a:txBody>
                    <a:bodyPr/>
                    <a:lstStyle/>
                    <a:p>
                      <a:r>
                        <a:rPr lang="en-US" sz="1000" dirty="0" smtClean="0"/>
                        <a:t>ND COALITION</a:t>
                      </a:r>
                      <a:endParaRPr lang="en-US" sz="1000" dirty="0"/>
                    </a:p>
                  </a:txBody>
                  <a:tcPr/>
                </a:tc>
                <a:tc>
                  <a:txBody>
                    <a:bodyPr/>
                    <a:lstStyle/>
                    <a:p>
                      <a:pPr algn="ctr"/>
                      <a:r>
                        <a:rPr lang="en-US" sz="1000" dirty="0" smtClean="0"/>
                        <a:t>25%</a:t>
                      </a:r>
                      <a:endParaRPr lang="en-US" sz="1000" dirty="0"/>
                    </a:p>
                  </a:txBody>
                  <a:tcPr anchor="ctr"/>
                </a:tc>
                <a:tc>
                  <a:txBody>
                    <a:bodyPr/>
                    <a:lstStyle/>
                    <a:p>
                      <a:r>
                        <a:rPr lang="en-US" sz="1000" dirty="0" smtClean="0"/>
                        <a:t>ND will face creditors from a position of strength if reelected and negotiations with creditors will be tough but manageable. The junior</a:t>
                      </a:r>
                      <a:r>
                        <a:rPr lang="en-US" sz="1000" baseline="0" dirty="0" smtClean="0"/>
                        <a:t> coalition partners may add complications to the negotiations.</a:t>
                      </a:r>
                      <a:endParaRPr lang="en-US" sz="1000" dirty="0"/>
                    </a:p>
                  </a:txBody>
                  <a:tcPr/>
                </a:tc>
              </a:tr>
              <a:tr h="370840">
                <a:tc>
                  <a:txBody>
                    <a:bodyPr/>
                    <a:lstStyle/>
                    <a:p>
                      <a:r>
                        <a:rPr lang="en-US" sz="1000" dirty="0" smtClean="0"/>
                        <a:t>NO GOVERNMENT</a:t>
                      </a:r>
                      <a:endParaRPr lang="en-US" sz="1000" dirty="0"/>
                    </a:p>
                  </a:txBody>
                  <a:tcPr/>
                </a:tc>
                <a:tc>
                  <a:txBody>
                    <a:bodyPr/>
                    <a:lstStyle/>
                    <a:p>
                      <a:pPr algn="ctr"/>
                      <a:r>
                        <a:rPr lang="en-US" sz="1000" dirty="0" smtClean="0"/>
                        <a:t>15%</a:t>
                      </a:r>
                      <a:endParaRPr lang="en-US" sz="1000" dirty="0"/>
                    </a:p>
                  </a:txBody>
                  <a:tcPr anchor="ctr"/>
                </a:tc>
                <a:tc>
                  <a:txBody>
                    <a:bodyPr/>
                    <a:lstStyle/>
                    <a:p>
                      <a:r>
                        <a:rPr lang="en-US" sz="1000" dirty="0" smtClean="0"/>
                        <a:t>The possibility</a:t>
                      </a:r>
                      <a:r>
                        <a:rPr lang="en-US" sz="1000" baseline="0" dirty="0" smtClean="0"/>
                        <a:t> of not forming a government is small but not negligible because junior partners will be difficult to accept terms by the senior parties. An early collapse of government is also a high possibility during discussions with creditors over diverging positions on crucial issues.</a:t>
                      </a:r>
                      <a:endParaRPr lang="en-US" sz="1000" dirty="0"/>
                    </a:p>
                  </a:txBody>
                  <a:tcPr/>
                </a:tc>
              </a:tr>
            </a:tbl>
          </a:graphicData>
        </a:graphic>
      </p:graphicFrame>
      <p:sp>
        <p:nvSpPr>
          <p:cNvPr id="5" name="Date Placeholder 4"/>
          <p:cNvSpPr>
            <a:spLocks noGrp="1"/>
          </p:cNvSpPr>
          <p:nvPr>
            <p:ph type="dt" sz="half" idx="10"/>
          </p:nvPr>
        </p:nvSpPr>
        <p:spPr/>
        <p:txBody>
          <a:bodyPr/>
          <a:lstStyle/>
          <a:p>
            <a:r>
              <a:rPr lang="en-US" smtClean="0"/>
              <a:t>1/4/15</a:t>
            </a:r>
            <a:endParaRPr lang="en-US"/>
          </a:p>
        </p:txBody>
      </p:sp>
      <p:sp>
        <p:nvSpPr>
          <p:cNvPr id="6" name="Footer Placeholder 5"/>
          <p:cNvSpPr>
            <a:spLocks noGrp="1"/>
          </p:cNvSpPr>
          <p:nvPr>
            <p:ph type="ftr" sz="quarter" idx="11"/>
          </p:nvPr>
        </p:nvSpPr>
        <p:spPr/>
        <p:txBody>
          <a:bodyPr/>
          <a:lstStyle/>
          <a:p>
            <a:r>
              <a:rPr lang="en-US" smtClean="0"/>
              <a:t>S. TRAVLOS</a:t>
            </a:r>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8</a:t>
            </a:fld>
            <a:endParaRPr lang="en-US"/>
          </a:p>
        </p:txBody>
      </p:sp>
    </p:spTree>
    <p:extLst>
      <p:ext uri="{BB962C8B-B14F-4D97-AF65-F5344CB8AC3E}">
        <p14:creationId xmlns:p14="http://schemas.microsoft.com/office/powerpoint/2010/main" val="3999821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most likely outcome at this point is the formation of a coalition government led by SYRIZA. The coalition will be unstable for a number of reasons mainly related to the internal contradictions of the party and the divergence of opinions with possible junior partners.</a:t>
            </a:r>
          </a:p>
          <a:p>
            <a:r>
              <a:rPr lang="en-US" dirty="0" smtClean="0"/>
              <a:t>Negotiations with creditors will be difficult although the basis of a compromise can be found involving on the Greek side continuation of reforms and sound public finances and on the creditors side a generous rescheduling of debt maturities.</a:t>
            </a:r>
          </a:p>
          <a:p>
            <a:r>
              <a:rPr lang="en-US" dirty="0" smtClean="0"/>
              <a:t>The possibility of ND coming first in the forthcoming elections is not negligible but it will require considerable effort and compounding mistakes by SYRIZA to turn the tide.  </a:t>
            </a:r>
          </a:p>
        </p:txBody>
      </p:sp>
      <p:sp>
        <p:nvSpPr>
          <p:cNvPr id="4" name="Date Placeholder 3"/>
          <p:cNvSpPr>
            <a:spLocks noGrp="1"/>
          </p:cNvSpPr>
          <p:nvPr>
            <p:ph type="dt" sz="half" idx="10"/>
          </p:nvPr>
        </p:nvSpPr>
        <p:spPr/>
        <p:txBody>
          <a:bodyPr/>
          <a:lstStyle/>
          <a:p>
            <a:r>
              <a:rPr lang="en-US" smtClean="0"/>
              <a:t>1/4/15</a:t>
            </a:r>
            <a:endParaRPr lang="en-US"/>
          </a:p>
        </p:txBody>
      </p:sp>
      <p:sp>
        <p:nvSpPr>
          <p:cNvPr id="5" name="Footer Placeholder 4"/>
          <p:cNvSpPr>
            <a:spLocks noGrp="1"/>
          </p:cNvSpPr>
          <p:nvPr>
            <p:ph type="ftr" sz="quarter" idx="11"/>
          </p:nvPr>
        </p:nvSpPr>
        <p:spPr/>
        <p:txBody>
          <a:bodyPr/>
          <a:lstStyle/>
          <a:p>
            <a:r>
              <a:rPr lang="en-US" smtClean="0"/>
              <a:t>S. TRAVLOS</a:t>
            </a:r>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9</a:t>
            </a:fld>
            <a:endParaRPr lang="en-US"/>
          </a:p>
        </p:txBody>
      </p:sp>
    </p:spTree>
    <p:extLst>
      <p:ext uri="{BB962C8B-B14F-4D97-AF65-F5344CB8AC3E}">
        <p14:creationId xmlns:p14="http://schemas.microsoft.com/office/powerpoint/2010/main" val="2818163007"/>
      </p:ext>
    </p:extLst>
  </p:cSld>
  <p:clrMapOvr>
    <a:masterClrMapping/>
  </p:clrMapOvr>
</p:sld>
</file>

<file path=ppt/theme/theme1.xml><?xml version="1.0" encoding="utf-8"?>
<a:theme xmlns:a="http://schemas.openxmlformats.org/drawingml/2006/main" name="Perception">
  <a:themeElements>
    <a:clrScheme name="Perception">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144</TotalTime>
  <Words>1195</Words>
  <Application>Microsoft Macintosh PowerPoint</Application>
  <PresentationFormat>On-screen Show (4:3)</PresentationFormat>
  <Paragraphs>127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Perception</vt:lpstr>
      <vt:lpstr>POSSIBLE GREEK ELECTION OUTCOMES</vt:lpstr>
      <vt:lpstr>A TIGHT TIME SCHEDULE</vt:lpstr>
      <vt:lpstr>TWO CONCURRENT PROCESSES</vt:lpstr>
      <vt:lpstr>COMPLEX CALCULATIONS FOR OUTRIGHT MAJORITY </vt:lpstr>
      <vt:lpstr>CALCULATIONS EXPLAINED</vt:lpstr>
      <vt:lpstr>COMPLICATIONS</vt:lpstr>
      <vt:lpstr>LONGER TERM TENDENCIES</vt:lpstr>
      <vt:lpstr>LIKELY OUTCOMES</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Spiros Travlos</dc:creator>
  <cp:lastModifiedBy>Spiros Travlos</cp:lastModifiedBy>
  <cp:revision>24</cp:revision>
  <dcterms:created xsi:type="dcterms:W3CDTF">2015-01-04T16:48:57Z</dcterms:created>
  <dcterms:modified xsi:type="dcterms:W3CDTF">2015-01-04T19:15:16Z</dcterms:modified>
</cp:coreProperties>
</file>